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7" r:id="rId2"/>
    <p:sldId id="294" r:id="rId3"/>
    <p:sldId id="260" r:id="rId4"/>
    <p:sldId id="258" r:id="rId5"/>
    <p:sldId id="261" r:id="rId6"/>
    <p:sldId id="262" r:id="rId7"/>
    <p:sldId id="263" r:id="rId8"/>
    <p:sldId id="264" r:id="rId9"/>
    <p:sldId id="266" r:id="rId10"/>
    <p:sldId id="265" r:id="rId11"/>
    <p:sldId id="259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6858000" cy="9144000"/>
  <p:defaultTextStyle>
    <a:defPPr>
      <a:defRPr lang="en-US"/>
    </a:defPPr>
    <a:lvl1pPr marL="0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58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18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174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234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292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350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409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467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-22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106"/>
          <c:y val="0.0622698"/>
          <c:w val="0.806067"/>
          <c:h val="0.661479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ln w="152400" cap="flat">
              <a:solidFill>
                <a:srgbClr val="F33A4B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Untitled 2</c:v>
                </c:pt>
              </c:strCache>
            </c:strRef>
          </c:tx>
          <c:spPr>
            <a:ln w="152400" cap="flat">
              <a:solidFill>
                <a:srgbClr val="7A1744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55.0</c:v>
                </c:pt>
                <c:pt idx="1">
                  <c:v>43.0</c:v>
                </c:pt>
                <c:pt idx="2">
                  <c:v>70.0</c:v>
                </c:pt>
                <c:pt idx="3">
                  <c:v>58.0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Untitled 3</c:v>
                </c:pt>
              </c:strCache>
            </c:strRef>
          </c:tx>
          <c:spPr>
            <a:ln w="152400" cap="flat">
              <a:solidFill>
                <a:srgbClr val="FFDC00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20.0</c:v>
                </c:pt>
                <c:pt idx="1">
                  <c:v>16.0</c:v>
                </c:pt>
                <c:pt idx="2">
                  <c:v>40.0</c:v>
                </c:pt>
                <c:pt idx="3">
                  <c:v>57.0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Untitled 4</c:v>
                </c:pt>
              </c:strCache>
            </c:strRef>
          </c:tx>
          <c:spPr>
            <a:ln w="152400" cap="flat">
              <a:solidFill>
                <a:srgbClr val="1ECBC8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24.0</c:v>
                </c:pt>
                <c:pt idx="1">
                  <c:v>12.0</c:v>
                </c:pt>
                <c:pt idx="2">
                  <c:v>16.0</c:v>
                </c:pt>
                <c:pt idx="3">
                  <c:v>3.0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Untitled 5</c:v>
                </c:pt>
              </c:strCache>
            </c:strRef>
          </c:tx>
          <c:spPr>
            <a:ln w="152400" cap="flat">
              <a:solidFill>
                <a:srgbClr val="87E9DB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Sheet1!$B$6:$E$6</c:f>
              <c:numCache>
                <c:formatCode>General</c:formatCode>
                <c:ptCount val="4"/>
                <c:pt idx="0">
                  <c:v>5.0</c:v>
                </c:pt>
                <c:pt idx="1">
                  <c:v>20.0</c:v>
                </c:pt>
                <c:pt idx="2">
                  <c:v>26.0</c:v>
                </c:pt>
                <c:pt idx="3">
                  <c:v>40.0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Untitled 6</c:v>
                </c:pt>
              </c:strCache>
            </c:strRef>
          </c:tx>
          <c:spPr>
            <a:ln w="152400" cap="flat">
              <a:solidFill>
                <a:srgbClr val="FFB0C3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Sheet1!$B$7:$E$7</c:f>
              <c:numCache>
                <c:formatCode>General</c:formatCode>
                <c:ptCount val="4"/>
                <c:pt idx="0">
                  <c:v>30.0</c:v>
                </c:pt>
                <c:pt idx="1">
                  <c:v>11.0</c:v>
                </c:pt>
                <c:pt idx="2">
                  <c:v>60.0</c:v>
                </c:pt>
                <c:pt idx="3">
                  <c:v>80.0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0637944"/>
        <c:axId val="2140634360"/>
      </c:lineChart>
      <c:catAx>
        <c:axId val="21406379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>
              <a:defRPr sz="1400" b="1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140634360"/>
        <c:crosses val="autoZero"/>
        <c:auto val="1"/>
        <c:lblAlgn val="ctr"/>
        <c:lblOffset val="100"/>
        <c:noMultiLvlLbl val="1"/>
      </c:catAx>
      <c:valAx>
        <c:axId val="2140634360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000000"/>
              </a:solidFill>
              <a:custDash>
                <a:ds d="100000" sp="200000"/>
              </a:custDash>
              <a:round/>
            </a:ln>
          </c:spPr>
        </c:majorGridlines>
        <c:numFmt formatCode="0" sourceLinked="0"/>
        <c:majorTickMark val="out"/>
        <c:minorTickMark val="none"/>
        <c:tickLblPos val="nextTo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140637944"/>
        <c:crosses val="autoZero"/>
        <c:crossBetween val="midCat"/>
        <c:majorUnit val="25.0"/>
        <c:minorUnit val="12.5"/>
      </c:valAx>
      <c:spPr>
        <a:solidFill>
          <a:srgbClr val="FFFFFF"/>
        </a:solidFill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243581"/>
          <c:y val="0.855635"/>
          <c:w val="0.629187"/>
          <c:h val="0.144365"/>
        </c:manualLayout>
      </c:layout>
      <c:overlay val="1"/>
      <c:spPr>
        <a:noFill/>
        <a:ln w="9525" cap="flat">
          <a:noFill/>
          <a:round/>
        </a:ln>
        <a:effectLst/>
      </c:spPr>
      <c:txPr>
        <a:bodyPr rot="0"/>
        <a:lstStyle/>
        <a:p>
          <a:pPr>
            <a:defRPr sz="1000" b="0" i="0" u="none" strike="noStrike">
              <a:solidFill>
                <a:srgbClr val="000000"/>
              </a:solidFill>
              <a:latin typeface="Helvetica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715058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7A1744"/>
            </a:solidFill>
            <a:ln w="9525" cap="flat">
              <a:noFill/>
              <a:round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F33A4B"/>
              </a:solidFill>
              <a:ln w="9525" cap="flat">
                <a:noFill/>
                <a:round/>
              </a:ln>
              <a:effectLst/>
            </c:spPr>
          </c:dPt>
          <c:dPt>
            <c:idx val="2"/>
            <c:bubble3D val="0"/>
            <c:spPr>
              <a:solidFill>
                <a:srgbClr val="FFB0C3"/>
              </a:solidFill>
              <a:ln w="9525" cap="flat">
                <a:noFill/>
                <a:round/>
              </a:ln>
              <a:effectLst/>
            </c:spPr>
          </c:dPt>
          <c:dPt>
            <c:idx val="3"/>
            <c:bubble3D val="0"/>
            <c:spPr>
              <a:solidFill>
                <a:srgbClr val="FFDC00"/>
              </a:solidFill>
              <a:ln w="9525" cap="flat">
                <a:noFill/>
                <a:round/>
              </a:ln>
              <a:effectLst/>
            </c:spPr>
          </c:dPt>
          <c:dPt>
            <c:idx val="4"/>
            <c:bubble3D val="0"/>
            <c:spPr>
              <a:solidFill>
                <a:srgbClr val="87E9DB"/>
              </a:solidFill>
              <a:ln w="9525" cap="flat">
                <a:noFill/>
                <a:round/>
              </a:ln>
              <a:effectLst/>
            </c:spPr>
          </c:dPt>
          <c:dPt>
            <c:idx val="5"/>
            <c:bubble3D val="0"/>
            <c:spPr>
              <a:solidFill>
                <a:srgbClr val="1ECBC8"/>
              </a:solidFill>
              <a:ln w="9525" cap="flat">
                <a:noFill/>
                <a:round/>
              </a:ln>
              <a:effectLst/>
            </c:spPr>
          </c:dPt>
          <c:dLbls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0%" sourceLinked="0"/>
            <c:txPr>
              <a:bodyPr/>
              <a:lstStyle/>
              <a:p>
                <a:pPr>
                  <a:defRPr sz="1400" b="1" i="0" u="none" strike="noStrike">
                    <a:solidFill>
                      <a:srgbClr val="FFFFFF"/>
                    </a:solidFill>
                    <a:effectLst>
                      <a:outerShdw blurRad="190500" dist="25400" dir="5400000" algn="tl">
                        <a:srgbClr val="000000">
                          <a:alpha val="50000"/>
                        </a:srgbClr>
                      </a:outerShdw>
                    </a:effectLst>
                    <a:latin typeface="Helvetica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Sheet1!$B$1:$G$1</c:f>
              <c:strCache>
                <c:ptCount val="6"/>
                <c:pt idx="0">
                  <c:v>Untitled 1</c:v>
                </c:pt>
                <c:pt idx="1">
                  <c:v>Untitled 2</c:v>
                </c:pt>
                <c:pt idx="2">
                  <c:v>Untitled 3</c:v>
                </c:pt>
                <c:pt idx="3">
                  <c:v>Untitled 4</c:v>
                </c:pt>
                <c:pt idx="4">
                  <c:v>Untitled 5</c:v>
                </c:pt>
                <c:pt idx="5">
                  <c:v>Untitled 6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91.0</c:v>
                </c:pt>
                <c:pt idx="1">
                  <c:v>76.0</c:v>
                </c:pt>
                <c:pt idx="2">
                  <c:v>28.0</c:v>
                </c:pt>
                <c:pt idx="3">
                  <c:v>26.0</c:v>
                </c:pt>
                <c:pt idx="4">
                  <c:v>21.0</c:v>
                </c:pt>
                <c:pt idx="5">
                  <c:v>18.0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solidFill>
          <a:srgbClr val="FFFFFF"/>
        </a:solidFill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0282455"/>
          <c:y val="0.855217"/>
          <c:w val="0.955993"/>
          <c:h val="0.144783"/>
        </c:manualLayout>
      </c:layout>
      <c:overlay val="1"/>
      <c:spPr>
        <a:noFill/>
        <a:ln w="9525" cap="flat">
          <a:noFill/>
          <a:round/>
        </a:ln>
        <a:effectLst/>
      </c:spPr>
      <c:txPr>
        <a:bodyPr rot="0"/>
        <a:lstStyle/>
        <a:p>
          <a:pPr>
            <a:defRPr sz="1000" b="0" i="0" u="none" strike="noStrike">
              <a:solidFill>
                <a:srgbClr val="000000"/>
              </a:solidFill>
              <a:latin typeface="Helvetica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87545"/>
          <c:y val="0.0667822"/>
          <c:w val="0.906245"/>
          <c:h val="0.64746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7A1744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Untitled 2</c:v>
                </c:pt>
              </c:strCache>
            </c:strRef>
          </c:tx>
          <c:spPr>
            <a:solidFill>
              <a:srgbClr val="F33A4B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55.0</c:v>
                </c:pt>
                <c:pt idx="1">
                  <c:v>43.0</c:v>
                </c:pt>
                <c:pt idx="2">
                  <c:v>70.0</c:v>
                </c:pt>
                <c:pt idx="3">
                  <c:v>58.0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Untitled 3</c:v>
                </c:pt>
              </c:strCache>
            </c:strRef>
          </c:tx>
          <c:spPr>
            <a:solidFill>
              <a:srgbClr val="FFB0C3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20.0</c:v>
                </c:pt>
                <c:pt idx="1">
                  <c:v>16.0</c:v>
                </c:pt>
                <c:pt idx="2">
                  <c:v>40.0</c:v>
                </c:pt>
                <c:pt idx="3">
                  <c:v>57.0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Untitled 4</c:v>
                </c:pt>
              </c:strCache>
            </c:strRef>
          </c:tx>
          <c:spPr>
            <a:solidFill>
              <a:srgbClr val="FFDC00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24.0</c:v>
                </c:pt>
                <c:pt idx="1">
                  <c:v>12.0</c:v>
                </c:pt>
                <c:pt idx="2">
                  <c:v>16.0</c:v>
                </c:pt>
                <c:pt idx="3">
                  <c:v>3.0</c:v>
                </c:pt>
              </c:numCache>
            </c:numRef>
          </c:val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Untitled 5</c:v>
                </c:pt>
              </c:strCache>
            </c:strRef>
          </c:tx>
          <c:spPr>
            <a:solidFill>
              <a:srgbClr val="87E9DB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Sheet1!$B$6:$E$6</c:f>
              <c:numCache>
                <c:formatCode>General</c:formatCode>
                <c:ptCount val="4"/>
                <c:pt idx="0">
                  <c:v>5.0</c:v>
                </c:pt>
                <c:pt idx="1">
                  <c:v>20.0</c:v>
                </c:pt>
                <c:pt idx="2">
                  <c:v>26.0</c:v>
                </c:pt>
                <c:pt idx="3">
                  <c:v>40.0</c:v>
                </c:pt>
              </c:numCache>
            </c:numRef>
          </c:val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Untitled 6</c:v>
                </c:pt>
              </c:strCache>
            </c:strRef>
          </c:tx>
          <c:spPr>
            <a:solidFill>
              <a:srgbClr val="1ECBC8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Sheet1!$B$7:$E$7</c:f>
              <c:numCache>
                <c:formatCode>General</c:formatCode>
                <c:ptCount val="4"/>
                <c:pt idx="0">
                  <c:v>30.0</c:v>
                </c:pt>
                <c:pt idx="1">
                  <c:v>11.0</c:v>
                </c:pt>
                <c:pt idx="2">
                  <c:v>60.0</c:v>
                </c:pt>
                <c:pt idx="3">
                  <c:v>80.0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9519016"/>
        <c:axId val="2139515432"/>
      </c:barChart>
      <c:catAx>
        <c:axId val="21395190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>
              <a:defRPr sz="1400" b="1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139515432"/>
        <c:crosses val="autoZero"/>
        <c:auto val="1"/>
        <c:lblAlgn val="ctr"/>
        <c:lblOffset val="100"/>
        <c:noMultiLvlLbl val="1"/>
      </c:catAx>
      <c:valAx>
        <c:axId val="2139515432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000000"/>
              </a:solidFill>
              <a:custDash>
                <a:ds d="100000" sp="200000"/>
              </a:custDash>
              <a:round/>
            </a:ln>
          </c:spPr>
        </c:majorGridlines>
        <c:numFmt formatCode="0" sourceLinked="0"/>
        <c:majorTickMark val="out"/>
        <c:minorTickMark val="none"/>
        <c:tickLblPos val="nextTo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139519016"/>
        <c:crosses val="autoZero"/>
        <c:crossBetween val="between"/>
        <c:majorUnit val="100.0"/>
        <c:minorUnit val="50.0"/>
      </c:valAx>
      <c:spPr>
        <a:solidFill>
          <a:srgbClr val="FFFFFF"/>
        </a:solidFill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335814"/>
          <c:y val="0.846079"/>
          <c:w val="0.385008"/>
          <c:h val="0.153921"/>
        </c:manualLayout>
      </c:layout>
      <c:overlay val="1"/>
      <c:spPr>
        <a:noFill/>
        <a:ln w="9525" cap="flat">
          <a:noFill/>
          <a:round/>
        </a:ln>
        <a:effectLst/>
      </c:spPr>
      <c:txPr>
        <a:bodyPr rot="0"/>
        <a:lstStyle/>
        <a:p>
          <a:pPr>
            <a:defRPr sz="1000" b="0" i="0" u="none" strike="noStrike">
              <a:solidFill>
                <a:srgbClr val="000000"/>
              </a:solidFill>
              <a:latin typeface="Helvetica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92384-F816-1E42-8B1E-461E7726626F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0CFB1-29C8-1C43-985E-08FB1B4E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8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58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18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74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234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9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50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59657" indent="-159657">
              <a:buSzPct val="70000"/>
              <a:buChar char="-"/>
            </a:lvl1pPr>
          </a:lstStyle>
          <a:p>
            <a:r>
              <a:t>learning objectives will frame the class and give students reference points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59657" indent="-159657">
              <a:buSzPct val="70000"/>
              <a:buChar char="-"/>
            </a:lvl1pPr>
          </a:lstStyle>
          <a:p>
            <a:r>
              <a:t>learning objectives will frame the class and give students reference points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sz="quarter" idx="13"/>
          </p:nvPr>
        </p:nvSpPr>
        <p:spPr>
          <a:xfrm>
            <a:off x="446485" y="5426765"/>
            <a:ext cx="8251031" cy="861774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652">
              <a:lnSpc>
                <a:spcPts val="2679"/>
              </a:lnSpc>
              <a:defRPr sz="2800">
                <a:solidFill>
                  <a:srgbClr val="EAEAEA"/>
                </a:solidFill>
              </a:defRPr>
            </a:lvl1pPr>
          </a:lstStyle>
          <a:p>
            <a:pPr defTabSz="1308100">
              <a:lnSpc>
                <a:spcPts val="3400"/>
              </a:lnSpc>
              <a:defRPr sz="2800">
                <a:solidFill>
                  <a:srgbClr val="E52123"/>
                </a:solidFill>
              </a:defRPr>
            </a:pPr>
            <a:r>
              <a:t>Insert Instructor Name</a:t>
            </a:r>
          </a:p>
          <a:p>
            <a:pPr defTabSz="1308100">
              <a:lnSpc>
                <a:spcPts val="3400"/>
              </a:lnSpc>
              <a:defRPr sz="2800">
                <a:solidFill>
                  <a:srgbClr val="EAEAEA"/>
                </a:solidFill>
              </a:defRPr>
            </a:pPr>
            <a:r>
              <a:t>Title, Company 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4"/>
          </p:nvPr>
        </p:nvSpPr>
        <p:spPr>
          <a:xfrm>
            <a:off x="446485" y="1478944"/>
            <a:ext cx="8251031" cy="2836182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ts val="11027"/>
              </a:lnSpc>
              <a:defRPr sz="9500" b="1" cap="all" spc="-188"/>
            </a:lvl1pPr>
          </a:lstStyle>
          <a:p>
            <a:r>
              <a:t>insert class title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17414772"/>
      </p:ext>
    </p:extLst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Smart Phon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Stock_000016029046Medium_B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7" y="1233697"/>
            <a:ext cx="2843343" cy="5689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Stock_000016936841Medium_BW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6126" y="1288111"/>
            <a:ext cx="2598539" cy="5179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verizon-4g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82892" y="1276187"/>
            <a:ext cx="2098477" cy="5127137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3973711" y="3601941"/>
            <a:ext cx="1637510" cy="276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0010" tIns="30010" rIns="30010" bIns="30010">
            <a:spAutoFit/>
          </a:bodyPr>
          <a:lstStyle>
            <a:lvl1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Drag an object here</a:t>
            </a:r>
          </a:p>
        </p:txBody>
      </p:sp>
      <p:sp>
        <p:nvSpPr>
          <p:cNvPr id="140" name="Shape 140"/>
          <p:cNvSpPr/>
          <p:nvPr/>
        </p:nvSpPr>
        <p:spPr>
          <a:xfrm>
            <a:off x="6456165" y="3601941"/>
            <a:ext cx="1637510" cy="276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0010" tIns="30010" rIns="30010" bIns="30010">
            <a:spAutoFit/>
          </a:bodyPr>
          <a:lstStyle>
            <a:lvl1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Drag an object here</a:t>
            </a:r>
          </a:p>
        </p:txBody>
      </p:sp>
      <p:sp>
        <p:nvSpPr>
          <p:cNvPr id="141" name="Shape 141"/>
          <p:cNvSpPr>
            <a:spLocks noGrp="1"/>
          </p:cNvSpPr>
          <p:nvPr>
            <p:ph sz="quarter" idx="3"/>
          </p:nvPr>
        </p:nvSpPr>
        <p:spPr>
          <a:xfrm>
            <a:off x="1294805" y="1860605"/>
            <a:ext cx="1625203" cy="3721210"/>
          </a:xfrm>
          <a:prstGeom prst="rect">
            <a:avLst/>
          </a:prstGeom>
          <a:ln>
            <a:miter lim="400000"/>
          </a:ln>
        </p:spPr>
        <p:txBody>
          <a:bodyPr lIns="40013" tIns="40013" rIns="40013" bIns="40013" anchor="ctr"/>
          <a:lstStyle>
            <a:lvl1pPr defTabSz="1030652">
              <a:lnSpc>
                <a:spcPct val="100000"/>
              </a:lnSpc>
              <a:defRPr sz="2400"/>
            </a:lvl1pPr>
          </a:lstStyle>
          <a:p>
            <a:pPr defTabSz="1308100"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pic" sz="quarter" idx="13"/>
          </p:nvPr>
        </p:nvSpPr>
        <p:spPr>
          <a:xfrm>
            <a:off x="6206135" y="1918237"/>
            <a:ext cx="1696641" cy="3727858"/>
          </a:xfrm>
          <a:prstGeom prst="rect">
            <a:avLst/>
          </a:prstGeom>
          <a:ln>
            <a:miter lim="400000"/>
          </a:ln>
        </p:spPr>
        <p:txBody>
          <a:bodyPr lIns="72023" tIns="36010" rIns="72023" bIns="36010" anchor="t"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pic" sz="quarter" idx="14"/>
          </p:nvPr>
        </p:nvSpPr>
        <p:spPr>
          <a:xfrm>
            <a:off x="3781664" y="2320773"/>
            <a:ext cx="1609281" cy="3172571"/>
          </a:xfrm>
          <a:prstGeom prst="rect">
            <a:avLst/>
          </a:prstGeom>
          <a:ln>
            <a:miter lim="400000"/>
          </a:ln>
        </p:spPr>
        <p:txBody>
          <a:bodyPr lIns="72023" tIns="36010" rIns="72023" bIns="36010" anchor="t"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5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36006626"/>
      </p:ext>
    </p:extLst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r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graphicFrame>
        <p:nvGraphicFramePr>
          <p:cNvPr id="154" name="Chart 154"/>
          <p:cNvGraphicFramePr/>
          <p:nvPr/>
        </p:nvGraphicFramePr>
        <p:xfrm>
          <a:off x="439595" y="2145787"/>
          <a:ext cx="2315323" cy="3256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5" name="Chart 155"/>
          <p:cNvGraphicFramePr/>
          <p:nvPr/>
        </p:nvGraphicFramePr>
        <p:xfrm>
          <a:off x="3084210" y="2163143"/>
          <a:ext cx="1768079" cy="3245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6" name="Chart 156"/>
          <p:cNvGraphicFramePr/>
          <p:nvPr/>
        </p:nvGraphicFramePr>
        <p:xfrm>
          <a:off x="5187922" y="2254734"/>
          <a:ext cx="3498398" cy="3036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7" name="Shape 157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99581094"/>
      </p:ext>
    </p:extLst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llou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grpSp>
        <p:nvGrpSpPr>
          <p:cNvPr id="169" name="Group 169"/>
          <p:cNvGrpSpPr/>
          <p:nvPr/>
        </p:nvGrpSpPr>
        <p:grpSpPr>
          <a:xfrm>
            <a:off x="446484" y="1717484"/>
            <a:ext cx="892970" cy="1192697"/>
            <a:chOff x="0" y="0"/>
            <a:chExt cx="1270000" cy="1270000"/>
          </a:xfrm>
        </p:grpSpPr>
        <p:pic>
          <p:nvPicPr>
            <p:cNvPr id="167" name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Shape 168"/>
            <p:cNvSpPr/>
            <p:nvPr/>
          </p:nvSpPr>
          <p:spPr>
            <a:xfrm>
              <a:off x="88900" y="113919"/>
              <a:ext cx="1079501" cy="1118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030332" hangingPunct="0">
                <a:lnSpc>
                  <a:spcPct val="75000"/>
                </a:lnSpc>
                <a:defRPr sz="1800" b="1" spc="-36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rPr b="1" kern="0" spc="-36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STICKER</a:t>
              </a:r>
              <a:br>
                <a:rPr b="1" kern="0" spc="-36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b="1" kern="0" spc="-36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TEXT</a:t>
              </a:r>
            </a:p>
          </p:txBody>
        </p:sp>
      </p:grpSp>
      <p:grpSp>
        <p:nvGrpSpPr>
          <p:cNvPr id="172" name="Group 172"/>
          <p:cNvGrpSpPr/>
          <p:nvPr/>
        </p:nvGrpSpPr>
        <p:grpSpPr>
          <a:xfrm>
            <a:off x="1518047" y="1717484"/>
            <a:ext cx="892970" cy="1192697"/>
            <a:chOff x="0" y="0"/>
            <a:chExt cx="1270000" cy="1270000"/>
          </a:xfrm>
        </p:grpSpPr>
        <p:pic>
          <p:nvPicPr>
            <p:cNvPr id="170" name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Shape 171"/>
            <p:cNvSpPr/>
            <p:nvPr/>
          </p:nvSpPr>
          <p:spPr>
            <a:xfrm>
              <a:off x="101601" y="126619"/>
              <a:ext cx="1079501" cy="1118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030332" hangingPunct="0">
                <a:lnSpc>
                  <a:spcPct val="75000"/>
                </a:lnSpc>
                <a:buClr>
                  <a:srgbClr val="000000"/>
                </a:buClr>
                <a:defRPr sz="1800" b="1" spc="-36"/>
              </a:pP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STICKER</a:t>
              </a:r>
              <a:b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TEXT</a:t>
              </a:r>
            </a:p>
          </p:txBody>
        </p:sp>
      </p:grpSp>
      <p:grpSp>
        <p:nvGrpSpPr>
          <p:cNvPr id="175" name="Group 175"/>
          <p:cNvGrpSpPr/>
          <p:nvPr/>
        </p:nvGrpSpPr>
        <p:grpSpPr>
          <a:xfrm>
            <a:off x="446484" y="3136791"/>
            <a:ext cx="892970" cy="1192697"/>
            <a:chOff x="0" y="0"/>
            <a:chExt cx="1270000" cy="1270000"/>
          </a:xfrm>
        </p:grpSpPr>
        <p:pic>
          <p:nvPicPr>
            <p:cNvPr id="173" name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Shape 174"/>
            <p:cNvSpPr/>
            <p:nvPr/>
          </p:nvSpPr>
          <p:spPr>
            <a:xfrm>
              <a:off x="88900" y="101219"/>
              <a:ext cx="1079501" cy="1118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030332" hangingPunct="0">
                <a:lnSpc>
                  <a:spcPct val="75000"/>
                </a:lnSpc>
                <a:buClr>
                  <a:srgbClr val="000000"/>
                </a:buClr>
                <a:defRPr sz="1800" b="1" spc="-36"/>
              </a:pP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STICKER</a:t>
              </a:r>
              <a:b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TEXT</a:t>
              </a:r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1518047" y="3136791"/>
            <a:ext cx="892970" cy="1192697"/>
            <a:chOff x="0" y="0"/>
            <a:chExt cx="1270000" cy="1270000"/>
          </a:xfrm>
        </p:grpSpPr>
        <p:pic>
          <p:nvPicPr>
            <p:cNvPr id="176" name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" name="Shape 177"/>
            <p:cNvSpPr/>
            <p:nvPr/>
          </p:nvSpPr>
          <p:spPr>
            <a:xfrm>
              <a:off x="101601" y="113919"/>
              <a:ext cx="1079501" cy="1118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030332" hangingPunct="0">
                <a:lnSpc>
                  <a:spcPct val="75000"/>
                </a:lnSpc>
                <a:buClr>
                  <a:srgbClr val="000000"/>
                </a:buClr>
                <a:defRPr sz="1800" b="1" spc="-36"/>
              </a:pP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STICKER</a:t>
              </a:r>
              <a:b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TEXT</a:t>
              </a:r>
            </a:p>
          </p:txBody>
        </p:sp>
      </p:grpSp>
      <p:grpSp>
        <p:nvGrpSpPr>
          <p:cNvPr id="181" name="Group 181"/>
          <p:cNvGrpSpPr/>
          <p:nvPr/>
        </p:nvGrpSpPr>
        <p:grpSpPr>
          <a:xfrm>
            <a:off x="446484" y="4579953"/>
            <a:ext cx="892970" cy="1192697"/>
            <a:chOff x="0" y="0"/>
            <a:chExt cx="1270000" cy="1270000"/>
          </a:xfrm>
        </p:grpSpPr>
        <p:pic>
          <p:nvPicPr>
            <p:cNvPr id="179" name="dropped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Shape 180"/>
            <p:cNvSpPr/>
            <p:nvPr/>
          </p:nvSpPr>
          <p:spPr>
            <a:xfrm>
              <a:off x="88900" y="101219"/>
              <a:ext cx="1079501" cy="1118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030332" hangingPunct="0">
                <a:lnSpc>
                  <a:spcPct val="75000"/>
                </a:lnSpc>
                <a:buClr>
                  <a:srgbClr val="000000"/>
                </a:buClr>
                <a:defRPr sz="1800" b="1" spc="-36"/>
              </a:pP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STICKER</a:t>
              </a:r>
              <a:b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TEXT</a:t>
              </a:r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1518047" y="4579953"/>
            <a:ext cx="892970" cy="1192697"/>
            <a:chOff x="0" y="0"/>
            <a:chExt cx="1270000" cy="1270000"/>
          </a:xfrm>
        </p:grpSpPr>
        <p:pic>
          <p:nvPicPr>
            <p:cNvPr id="182" name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" name="Shape 183"/>
            <p:cNvSpPr/>
            <p:nvPr/>
          </p:nvSpPr>
          <p:spPr>
            <a:xfrm>
              <a:off x="101601" y="113919"/>
              <a:ext cx="1079501" cy="1118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030332" hangingPunct="0">
                <a:lnSpc>
                  <a:spcPct val="75000"/>
                </a:lnSpc>
                <a:buClr>
                  <a:srgbClr val="000000"/>
                </a:buClr>
                <a:defRPr sz="1800" b="1" spc="-36"/>
              </a:pP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STICKER</a:t>
              </a:r>
              <a:b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TEXT</a:t>
              </a:r>
            </a:p>
          </p:txBody>
        </p:sp>
      </p:grpSp>
      <p:sp>
        <p:nvSpPr>
          <p:cNvPr id="185" name="Shape 185"/>
          <p:cNvSpPr/>
          <p:nvPr/>
        </p:nvSpPr>
        <p:spPr>
          <a:xfrm>
            <a:off x="6181018" y="1717484"/>
            <a:ext cx="2275396" cy="1908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0071" tIns="220071" rIns="220071" bIns="220071"/>
          <a:lstStyle>
            <a:lvl1pPr>
              <a:lnSpc>
                <a:spcPts val="1600"/>
              </a:lnSpc>
              <a:buClr>
                <a:srgbClr val="000000"/>
              </a:buClr>
              <a:defRPr sz="1200"/>
            </a:lvl1pPr>
          </a:lstStyle>
          <a:p>
            <a:pPr defTabSz="1030332" hangingPunct="0"/>
            <a:r>
              <a:rPr ker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189" name="Group 189"/>
          <p:cNvGrpSpPr/>
          <p:nvPr/>
        </p:nvGrpSpPr>
        <p:grpSpPr>
          <a:xfrm>
            <a:off x="2848570" y="1717482"/>
            <a:ext cx="1428750" cy="2014524"/>
            <a:chOff x="0" y="0"/>
            <a:chExt cx="2032000" cy="2145095"/>
          </a:xfrm>
        </p:grpSpPr>
        <p:pic>
          <p:nvPicPr>
            <p:cNvPr id="186" name="dropped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032000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Shape 187"/>
            <p:cNvSpPr/>
            <p:nvPr/>
          </p:nvSpPr>
          <p:spPr>
            <a:xfrm>
              <a:off x="165100" y="152399"/>
              <a:ext cx="1676400" cy="454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defRPr sz="1800" b="1" spc="-36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defTabSz="1030332" hangingPunct="0"/>
              <a:r>
                <a:rPr kern="0">
                  <a:latin typeface="Helvetica"/>
                  <a:ea typeface="Helvetica"/>
                  <a:cs typeface="Helvetica"/>
                  <a:sym typeface="Helvetica"/>
                </a:rPr>
                <a:t>INSERT TERM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165100" y="419100"/>
              <a:ext cx="1676400" cy="1725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1030332" hangingPunct="0">
                <a:lnSpc>
                  <a:spcPts val="1261"/>
                </a:lnSpc>
                <a:defRPr sz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rPr sz="1200" kern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93" name="Group 193"/>
          <p:cNvGrpSpPr/>
          <p:nvPr/>
        </p:nvGrpSpPr>
        <p:grpSpPr>
          <a:xfrm>
            <a:off x="4473773" y="1717484"/>
            <a:ext cx="1428750" cy="2442013"/>
            <a:chOff x="0" y="0"/>
            <a:chExt cx="2032000" cy="2600292"/>
          </a:xfrm>
        </p:grpSpPr>
        <p:pic>
          <p:nvPicPr>
            <p:cNvPr id="190" name="droppedImage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2032000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" name="Shape 191"/>
            <p:cNvSpPr/>
            <p:nvPr/>
          </p:nvSpPr>
          <p:spPr>
            <a:xfrm>
              <a:off x="177801" y="152399"/>
              <a:ext cx="1676400" cy="4547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buClr>
                  <a:srgbClr val="000000"/>
                </a:buClr>
                <a:defRPr sz="1800" b="1" spc="-36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TERM</a:t>
              </a:r>
            </a:p>
          </p:txBody>
        </p:sp>
        <p:sp>
          <p:nvSpPr>
            <p:cNvPr id="192" name="Shape 192"/>
            <p:cNvSpPr/>
            <p:nvPr/>
          </p:nvSpPr>
          <p:spPr>
            <a:xfrm>
              <a:off x="177801" y="419100"/>
              <a:ext cx="1676400" cy="2181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600"/>
                </a:lnSpc>
                <a:buClr>
                  <a:srgbClr val="000000"/>
                </a:buClr>
                <a:defRPr sz="1200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97" name="Group 197"/>
          <p:cNvGrpSpPr/>
          <p:nvPr/>
        </p:nvGrpSpPr>
        <p:grpSpPr>
          <a:xfrm>
            <a:off x="2848570" y="3864334"/>
            <a:ext cx="1428750" cy="2465867"/>
            <a:chOff x="0" y="0"/>
            <a:chExt cx="2032000" cy="2625692"/>
          </a:xfrm>
        </p:grpSpPr>
        <p:pic>
          <p:nvPicPr>
            <p:cNvPr id="194" name="dropped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032000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" name="Shape 195"/>
            <p:cNvSpPr/>
            <p:nvPr/>
          </p:nvSpPr>
          <p:spPr>
            <a:xfrm>
              <a:off x="165100" y="177800"/>
              <a:ext cx="1676400" cy="4547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buClr>
                  <a:srgbClr val="000000"/>
                </a:buClr>
                <a:defRPr sz="1800" b="1" spc="-36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TERM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165100" y="444500"/>
              <a:ext cx="1676400" cy="2181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600"/>
                </a:lnSpc>
                <a:buClr>
                  <a:srgbClr val="000000"/>
                </a:buClr>
                <a:defRPr sz="1200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4473773" y="3864334"/>
            <a:ext cx="1428750" cy="2465867"/>
            <a:chOff x="0" y="0"/>
            <a:chExt cx="2032000" cy="2625692"/>
          </a:xfrm>
        </p:grpSpPr>
        <p:pic>
          <p:nvPicPr>
            <p:cNvPr id="198" name="dropped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2032000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" name="Shape 199"/>
            <p:cNvSpPr/>
            <p:nvPr/>
          </p:nvSpPr>
          <p:spPr>
            <a:xfrm>
              <a:off x="177801" y="177800"/>
              <a:ext cx="1676400" cy="4547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buClr>
                  <a:srgbClr val="000000"/>
                </a:buClr>
                <a:defRPr sz="1800" b="1" spc="-36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TERM</a:t>
              </a:r>
            </a:p>
          </p:txBody>
        </p:sp>
        <p:sp>
          <p:nvSpPr>
            <p:cNvPr id="200" name="Shape 200"/>
            <p:cNvSpPr/>
            <p:nvPr/>
          </p:nvSpPr>
          <p:spPr>
            <a:xfrm>
              <a:off x="177801" y="444500"/>
              <a:ext cx="1676400" cy="2181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600"/>
                </a:lnSpc>
                <a:buClr>
                  <a:srgbClr val="000000"/>
                </a:buClr>
                <a:defRPr sz="1200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202" name="Shape 202"/>
          <p:cNvSpPr/>
          <p:nvPr/>
        </p:nvSpPr>
        <p:spPr>
          <a:xfrm>
            <a:off x="6181018" y="3864336"/>
            <a:ext cx="2275396" cy="1908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0071" tIns="220071" rIns="220071" bIns="220071"/>
          <a:lstStyle>
            <a:lvl1pPr>
              <a:lnSpc>
                <a:spcPts val="1600"/>
              </a:lnSpc>
              <a:defRPr sz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60260747"/>
      </p:ext>
    </p:extLst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ctivit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grpSp>
        <p:nvGrpSpPr>
          <p:cNvPr id="215" name="Group 215"/>
          <p:cNvGrpSpPr/>
          <p:nvPr/>
        </p:nvGrpSpPr>
        <p:grpSpPr>
          <a:xfrm>
            <a:off x="973336" y="2939997"/>
            <a:ext cx="892970" cy="1192697"/>
            <a:chOff x="0" y="0"/>
            <a:chExt cx="1270000" cy="1270000"/>
          </a:xfrm>
        </p:grpSpPr>
        <p:pic>
          <p:nvPicPr>
            <p:cNvPr id="213" name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4" name="Shape 214"/>
            <p:cNvSpPr/>
            <p:nvPr/>
          </p:nvSpPr>
          <p:spPr>
            <a:xfrm>
              <a:off x="88900" y="433043"/>
              <a:ext cx="1079501" cy="454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75000"/>
                </a:lnSpc>
                <a:buClr>
                  <a:srgbClr val="000000"/>
                </a:buClr>
                <a:defRPr sz="1800" b="1" spc="-36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EXERCISE</a:t>
              </a:r>
            </a:p>
          </p:txBody>
        </p:sp>
      </p:grpSp>
      <p:sp>
        <p:nvSpPr>
          <p:cNvPr id="216" name="Shape 216"/>
          <p:cNvSpPr/>
          <p:nvPr/>
        </p:nvSpPr>
        <p:spPr>
          <a:xfrm flipV="1">
            <a:off x="2750344" y="3045984"/>
            <a:ext cx="2626190" cy="27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17" name="Shape 217"/>
          <p:cNvSpPr/>
          <p:nvPr/>
        </p:nvSpPr>
        <p:spPr>
          <a:xfrm flipV="1">
            <a:off x="2750344" y="5053768"/>
            <a:ext cx="2626190" cy="27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2750344" y="2807717"/>
            <a:ext cx="26253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TIMING</a:t>
            </a:r>
          </a:p>
        </p:txBody>
      </p:sp>
      <p:sp>
        <p:nvSpPr>
          <p:cNvPr id="219" name="Shape 219"/>
          <p:cNvSpPr/>
          <p:nvPr/>
        </p:nvSpPr>
        <p:spPr>
          <a:xfrm>
            <a:off x="2750344" y="4803574"/>
            <a:ext cx="26253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deliverable</a:t>
            </a:r>
          </a:p>
        </p:txBody>
      </p:sp>
      <p:sp>
        <p:nvSpPr>
          <p:cNvPr id="220" name="Shape 220"/>
          <p:cNvSpPr/>
          <p:nvPr/>
        </p:nvSpPr>
        <p:spPr>
          <a:xfrm flipV="1">
            <a:off x="2750344" y="2087698"/>
            <a:ext cx="2626190" cy="27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2750344" y="1849431"/>
            <a:ext cx="26253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key objective(s)</a:t>
            </a:r>
          </a:p>
        </p:txBody>
      </p:sp>
      <p:sp>
        <p:nvSpPr>
          <p:cNvPr id="222" name="Shape 222"/>
          <p:cNvSpPr/>
          <p:nvPr/>
        </p:nvSpPr>
        <p:spPr>
          <a:xfrm flipV="1">
            <a:off x="2268143" y="1693871"/>
            <a:ext cx="1" cy="4160798"/>
          </a:xfrm>
          <a:prstGeom prst="line">
            <a:avLst/>
          </a:prstGeom>
          <a:ln w="127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ACTIVITY</a:t>
            </a:r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6969278"/>
      </p:ext>
    </p:extLst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&amp;A">
    <p:bg>
      <p:bgPr>
        <a:solidFill>
          <a:srgbClr val="FFD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446485" y="1383530"/>
            <a:ext cx="8251031" cy="144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600"/>
              </a:lnSpc>
              <a:defRPr sz="12000" b="1" cap="all" spc="-239"/>
            </a:lvl1pPr>
          </a:lstStyle>
          <a:p>
            <a:pPr defTabSz="1030332" hangingPunct="0"/>
            <a:r>
              <a:rPr ker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Q&amp;A</a:t>
            </a:r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71437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</a:defRPr>
            </a:lvl1pPr>
          </a:lstStyle>
          <a:p>
            <a:r>
              <a:t>insert class title</a:t>
            </a:r>
          </a:p>
        </p:txBody>
      </p:sp>
      <p:sp>
        <p:nvSpPr>
          <p:cNvPr id="235" name="Shape 235"/>
          <p:cNvSpPr>
            <a:spLocks noGrp="1"/>
          </p:cNvSpPr>
          <p:nvPr>
            <p:ph type="sldNum" sz="quarter" idx="2"/>
          </p:nvPr>
        </p:nvSpPr>
        <p:spPr>
          <a:xfrm>
            <a:off x="8329565" y="727810"/>
            <a:ext cx="372592" cy="33342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20"/>
              </a:lnSpc>
              <a:defRPr sz="2500" b="1" spc="-50"/>
            </a:lvl1pPr>
          </a:lstStyle>
          <a:p>
            <a:fld id="{86CB4B4D-7CA3-9044-876B-883B54F8677D}" type="slidenum">
              <a:rPr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55611004"/>
      </p:ext>
    </p:extLst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it Tickets">
    <p:bg>
      <p:bgPr>
        <a:solidFill>
          <a:srgbClr val="FFA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446485" y="1383529"/>
            <a:ext cx="8251031" cy="279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600"/>
              </a:lnSpc>
              <a:defRPr sz="12000" b="1" cap="all" spc="-239"/>
            </a:lvl1pPr>
          </a:lstStyle>
          <a:p>
            <a:pPr defTabSz="1030332" hangingPunct="0"/>
            <a:r>
              <a:rPr ker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exit tickets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71437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</a:defRPr>
            </a:lvl1pPr>
          </a:lstStyle>
          <a:p>
            <a:r>
              <a:t>insert class title</a:t>
            </a:r>
          </a:p>
        </p:txBody>
      </p:sp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xfrm>
            <a:off x="8329565" y="727810"/>
            <a:ext cx="372592" cy="33342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20"/>
              </a:lnSpc>
              <a:defRPr sz="2500" b="1" spc="-50"/>
            </a:lvl1pPr>
          </a:lstStyle>
          <a:p>
            <a:fld id="{86CB4B4D-7CA3-9044-876B-883B54F8677D}" type="slidenum">
              <a:rPr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99302633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72592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181583"/>
      </p:ext>
    </p:extLst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ctivity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grpSp>
        <p:nvGrpSpPr>
          <p:cNvPr id="264" name="Group 264"/>
          <p:cNvGrpSpPr/>
          <p:nvPr/>
        </p:nvGrpSpPr>
        <p:grpSpPr>
          <a:xfrm>
            <a:off x="973336" y="2939997"/>
            <a:ext cx="892970" cy="1192697"/>
            <a:chOff x="0" y="0"/>
            <a:chExt cx="1270000" cy="1270000"/>
          </a:xfrm>
        </p:grpSpPr>
        <p:pic>
          <p:nvPicPr>
            <p:cNvPr id="262" name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Shape 263"/>
            <p:cNvSpPr/>
            <p:nvPr/>
          </p:nvSpPr>
          <p:spPr>
            <a:xfrm>
              <a:off x="88900" y="433043"/>
              <a:ext cx="1079501" cy="454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75000"/>
                </a:lnSpc>
                <a:buClr>
                  <a:srgbClr val="000000"/>
                </a:buClr>
                <a:defRPr sz="1800" b="1" spc="-36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EXERCISE</a:t>
              </a:r>
            </a:p>
          </p:txBody>
        </p:sp>
      </p:grpSp>
      <p:sp>
        <p:nvSpPr>
          <p:cNvPr id="265" name="Shape 265"/>
          <p:cNvSpPr/>
          <p:nvPr/>
        </p:nvSpPr>
        <p:spPr>
          <a:xfrm flipV="1">
            <a:off x="2268143" y="1693871"/>
            <a:ext cx="1" cy="4160798"/>
          </a:xfrm>
          <a:prstGeom prst="line">
            <a:avLst/>
          </a:prstGeom>
          <a:ln w="127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ACTIVITY</a:t>
            </a:r>
          </a:p>
        </p:txBody>
      </p:sp>
      <p:sp>
        <p:nvSpPr>
          <p:cNvPr id="267" name="Shape 267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0050166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">
    <p:bg>
      <p:bgPr>
        <a:solidFill>
          <a:srgbClr val="1EC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71437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</a:defRPr>
            </a:lvl1pPr>
          </a:lstStyle>
          <a:p>
            <a:r>
              <a:t>insert class title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half" idx="14"/>
          </p:nvPr>
        </p:nvSpPr>
        <p:spPr>
          <a:xfrm>
            <a:off x="446485" y="1383527"/>
            <a:ext cx="8251031" cy="3277243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ts val="8349"/>
              </a:lnSpc>
              <a:defRPr sz="9500" b="1" cap="all" spc="-188"/>
            </a:lvl1pPr>
          </a:lstStyle>
          <a:p>
            <a:r>
              <a:t>insert chapter title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xfrm>
            <a:off x="8329565" y="727810"/>
            <a:ext cx="372592" cy="33342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20"/>
              </a:lnSpc>
              <a:defRPr sz="2500" b="1" spc="-50"/>
            </a:lvl1pPr>
          </a:lstStyle>
          <a:p>
            <a:fld id="{86CB4B4D-7CA3-9044-876B-883B54F8677D}" type="slidenum">
              <a:rPr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92143842"/>
      </p:ext>
    </p:extLst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Text, 1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6" name="Shape 36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446485" y="1383527"/>
            <a:ext cx="8251031" cy="667910"/>
          </a:xfrm>
          <a:prstGeom prst="rect">
            <a:avLst/>
          </a:prstGeom>
        </p:spPr>
        <p:txBody>
          <a:bodyPr/>
          <a:lstStyle>
            <a:lvl1pPr>
              <a:lnSpc>
                <a:spcPts val="3940"/>
              </a:lnSpc>
              <a:defRPr sz="4300" spc="-8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444415" y="2266124"/>
            <a:ext cx="8251032" cy="357808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788"/>
              </a:spcBef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520168">
              <a:lnSpc>
                <a:spcPct val="100000"/>
              </a:lnSpc>
              <a:spcBef>
                <a:spcPts val="788"/>
              </a:spcBef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880284">
              <a:lnSpc>
                <a:spcPct val="100000"/>
              </a:lnSpc>
              <a:spcBef>
                <a:spcPts val="788"/>
              </a:spcBef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240401">
              <a:lnSpc>
                <a:spcPct val="100000"/>
              </a:lnSpc>
              <a:spcBef>
                <a:spcPts val="788"/>
              </a:spcBef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1600517">
              <a:lnSpc>
                <a:spcPct val="100000"/>
              </a:lnSpc>
              <a:spcBef>
                <a:spcPts val="788"/>
              </a:spcBef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85826934"/>
      </p:ext>
    </p:extLst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Full Page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8" name="Shape 48"/>
          <p:cNvSpPr>
            <a:spLocks noGrp="1"/>
          </p:cNvSpPr>
          <p:nvPr>
            <p:ph idx="3"/>
          </p:nvPr>
        </p:nvSpPr>
        <p:spPr>
          <a:xfrm>
            <a:off x="223243" y="298174"/>
            <a:ext cx="8697516" cy="6261652"/>
          </a:xfrm>
          <a:prstGeom prst="rect">
            <a:avLst/>
          </a:prstGeom>
          <a:ln>
            <a:miter lim="400000"/>
          </a:ln>
        </p:spPr>
        <p:txBody>
          <a:bodyPr lIns="40013" tIns="40013" rIns="40013" bIns="40013" anchor="ctr"/>
          <a:lstStyle>
            <a:lvl1pPr defTabSz="1030652">
              <a:lnSpc>
                <a:spcPct val="100000"/>
              </a:lnSpc>
              <a:defRPr sz="2400"/>
            </a:lvl1pPr>
          </a:lstStyle>
          <a:p>
            <a:pPr defTabSz="1308100"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446485" y="1383529"/>
            <a:ext cx="8251031" cy="1407381"/>
          </a:xfrm>
          <a:prstGeom prst="rect">
            <a:avLst/>
          </a:prstGeom>
        </p:spPr>
        <p:txBody>
          <a:bodyPr/>
          <a:lstStyle>
            <a:lvl1pPr>
              <a:lnSpc>
                <a:spcPts val="3940"/>
              </a:lnSpc>
              <a:defRPr sz="4300" spc="-8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08713176"/>
      </p:ext>
    </p:extLst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0" name="Shape 60"/>
          <p:cNvSpPr/>
          <p:nvPr/>
        </p:nvSpPr>
        <p:spPr>
          <a:xfrm flipV="1">
            <a:off x="446484" y="2611731"/>
            <a:ext cx="2626190" cy="272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1" name="Shape 61"/>
          <p:cNvSpPr/>
          <p:nvPr/>
        </p:nvSpPr>
        <p:spPr>
          <a:xfrm flipV="1">
            <a:off x="3250406" y="2611858"/>
            <a:ext cx="5444083" cy="149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2" name="Shape 62"/>
          <p:cNvSpPr/>
          <p:nvPr/>
        </p:nvSpPr>
        <p:spPr>
          <a:xfrm flipV="1">
            <a:off x="446484" y="5402639"/>
            <a:ext cx="2626190" cy="272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3259336" y="5402914"/>
            <a:ext cx="5436428" cy="16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446484" y="2242268"/>
            <a:ext cx="26253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key objective(s)</a:t>
            </a:r>
          </a:p>
        </p:txBody>
      </p:sp>
      <p:sp>
        <p:nvSpPr>
          <p:cNvPr id="65" name="Shape 65"/>
          <p:cNvSpPr/>
          <p:nvPr/>
        </p:nvSpPr>
        <p:spPr>
          <a:xfrm>
            <a:off x="3259336" y="2242268"/>
            <a:ext cx="26253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agenda</a:t>
            </a:r>
          </a:p>
        </p:txBody>
      </p:sp>
      <p:sp>
        <p:nvSpPr>
          <p:cNvPr id="66" name="Shape 66"/>
          <p:cNvSpPr/>
          <p:nvPr/>
        </p:nvSpPr>
        <p:spPr>
          <a:xfrm>
            <a:off x="3259338" y="5033178"/>
            <a:ext cx="544710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resources</a:t>
            </a:r>
          </a:p>
        </p:txBody>
      </p:sp>
      <p:sp>
        <p:nvSpPr>
          <p:cNvPr id="67" name="Shape 67"/>
          <p:cNvSpPr/>
          <p:nvPr/>
        </p:nvSpPr>
        <p:spPr>
          <a:xfrm>
            <a:off x="446484" y="5033178"/>
            <a:ext cx="26253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deliverable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Exercise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sz="quarter" idx="14"/>
          </p:nvPr>
        </p:nvSpPr>
        <p:spPr>
          <a:xfrm>
            <a:off x="446484" y="2790910"/>
            <a:ext cx="2625328" cy="492443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ct val="100000"/>
              </a:lnSpc>
              <a:spcBef>
                <a:spcPts val="788"/>
              </a:spcBef>
              <a:buFont typeface="Lucida Grande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learning/exercise objectives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sz="quarter" idx="15"/>
          </p:nvPr>
        </p:nvSpPr>
        <p:spPr>
          <a:xfrm>
            <a:off x="3259337" y="2790910"/>
            <a:ext cx="776883" cy="246221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ct val="100000"/>
              </a:lnSpc>
              <a:spcBef>
                <a:spcPts val="788"/>
              </a:spcBef>
              <a:buFont typeface="Lucida Grande"/>
              <a:defRPr sz="160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Time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quarter" idx="16"/>
          </p:nvPr>
        </p:nvSpPr>
        <p:spPr>
          <a:xfrm>
            <a:off x="4339829" y="2790910"/>
            <a:ext cx="4357688" cy="246221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marL="200065" indent="-200065" defTabSz="1030332">
              <a:lnSpc>
                <a:spcPct val="100000"/>
              </a:lnSpc>
              <a:spcBef>
                <a:spcPts val="788"/>
              </a:spcBef>
              <a:buSzPct val="100000"/>
              <a:buAutoNum type="arabicPeriod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key steps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7"/>
          </p:nvPr>
        </p:nvSpPr>
        <p:spPr>
          <a:xfrm>
            <a:off x="446484" y="5581818"/>
            <a:ext cx="2625328" cy="246221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ct val="100000"/>
              </a:lnSpc>
              <a:spcBef>
                <a:spcPts val="788"/>
              </a:spcBef>
              <a:buFont typeface="Lucida Grande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deliverable/outcome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quarter" idx="18"/>
          </p:nvPr>
        </p:nvSpPr>
        <p:spPr>
          <a:xfrm>
            <a:off x="3259338" y="5581818"/>
            <a:ext cx="5447109" cy="246221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ct val="100000"/>
              </a:lnSpc>
              <a:spcBef>
                <a:spcPts val="788"/>
              </a:spcBef>
              <a:buFont typeface="Lucida Grande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List resources required / used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72592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26548509"/>
      </p:ext>
    </p:extLst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se Stud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3" name="Shape 83"/>
          <p:cNvSpPr/>
          <p:nvPr/>
        </p:nvSpPr>
        <p:spPr>
          <a:xfrm flipV="1">
            <a:off x="6063258" y="2611731"/>
            <a:ext cx="2626190" cy="272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4" name="Shape 84"/>
          <p:cNvSpPr/>
          <p:nvPr/>
        </p:nvSpPr>
        <p:spPr>
          <a:xfrm flipV="1">
            <a:off x="446484" y="2611858"/>
            <a:ext cx="5444083" cy="149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5" name="Shape 85"/>
          <p:cNvSpPr/>
          <p:nvPr/>
        </p:nvSpPr>
        <p:spPr>
          <a:xfrm>
            <a:off x="446484" y="2242268"/>
            <a:ext cx="26253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summary</a:t>
            </a:r>
          </a:p>
        </p:txBody>
      </p:sp>
      <p:sp>
        <p:nvSpPr>
          <p:cNvPr id="86" name="Shape 86"/>
          <p:cNvSpPr/>
          <p:nvPr/>
        </p:nvSpPr>
        <p:spPr>
          <a:xfrm>
            <a:off x="6072188" y="2242270"/>
            <a:ext cx="2625328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key challenge / question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Case study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sz="quarter" idx="14"/>
          </p:nvPr>
        </p:nvSpPr>
        <p:spPr>
          <a:xfrm>
            <a:off x="6072188" y="2790908"/>
            <a:ext cx="2625328" cy="738664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ct val="100000"/>
              </a:lnSpc>
              <a:spcBef>
                <a:spcPts val="788"/>
              </a:spcBef>
              <a:buFont typeface="Lucida Grande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problem or challenge faced and key case questions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5"/>
          </p:nvPr>
        </p:nvSpPr>
        <p:spPr>
          <a:xfrm>
            <a:off x="446484" y="2790910"/>
            <a:ext cx="5429250" cy="492443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ct val="100000"/>
              </a:lnSpc>
              <a:spcBef>
                <a:spcPts val="788"/>
              </a:spcBef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context and background including relevant data/evidence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6"/>
          </p:nvPr>
        </p:nvSpPr>
        <p:spPr>
          <a:xfrm>
            <a:off x="446485" y="1383529"/>
            <a:ext cx="8251031" cy="679837"/>
          </a:xfrm>
          <a:prstGeom prst="rect">
            <a:avLst/>
          </a:prstGeom>
        </p:spPr>
        <p:txBody>
          <a:bodyPr anchor="t"/>
          <a:lstStyle>
            <a:lvl1pPr>
              <a:lnSpc>
                <a:spcPts val="3940"/>
              </a:lnSpc>
              <a:defRPr sz="4300" b="1" cap="all" spc="-8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company name</a:t>
            </a:r>
          </a:p>
        </p:txBody>
      </p:sp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72592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59414679"/>
      </p:ext>
    </p:extLst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IMAC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C_B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0651" y="1460658"/>
            <a:ext cx="4472849" cy="4842345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1" name="Shape 101"/>
          <p:cNvSpPr>
            <a:spLocks noGrp="1"/>
          </p:cNvSpPr>
          <p:nvPr>
            <p:ph sz="half" idx="3"/>
          </p:nvPr>
        </p:nvSpPr>
        <p:spPr>
          <a:xfrm>
            <a:off x="2536033" y="1693628"/>
            <a:ext cx="4098727" cy="3089082"/>
          </a:xfrm>
          <a:prstGeom prst="rect">
            <a:avLst/>
          </a:prstGeom>
          <a:ln>
            <a:miter lim="400000"/>
          </a:ln>
        </p:spPr>
        <p:txBody>
          <a:bodyPr lIns="40013" tIns="40013" rIns="40013" bIns="40013" anchor="ctr"/>
          <a:lstStyle>
            <a:lvl1pPr defTabSz="1030652">
              <a:lnSpc>
                <a:spcPct val="100000"/>
              </a:lnSpc>
              <a:defRPr sz="2400"/>
            </a:lvl1pPr>
          </a:lstStyle>
          <a:p>
            <a:pPr defTabSz="1308100"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65242115"/>
      </p:ext>
    </p:extLst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MAC Book Pr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Stock_000008824584Medium.png"/>
          <p:cNvPicPr>
            <a:picLocks noChangeAspect="1"/>
          </p:cNvPicPr>
          <p:nvPr/>
        </p:nvPicPr>
        <p:blipFill>
          <a:blip r:embed="rId2">
            <a:extLst/>
          </a:blip>
          <a:srcRect l="14941" t="11266" r="16114" b="15973"/>
          <a:stretch>
            <a:fillRect/>
          </a:stretch>
        </p:blipFill>
        <p:spPr>
          <a:xfrm>
            <a:off x="1965091" y="1461424"/>
            <a:ext cx="5152989" cy="4816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7" extrusionOk="0">
                <a:moveTo>
                  <a:pt x="2462" y="0"/>
                </a:moveTo>
                <a:lnTo>
                  <a:pt x="2321" y="120"/>
                </a:lnTo>
                <a:cubicBezTo>
                  <a:pt x="2125" y="285"/>
                  <a:pt x="2049" y="472"/>
                  <a:pt x="2033" y="839"/>
                </a:cubicBezTo>
                <a:cubicBezTo>
                  <a:pt x="2003" y="1513"/>
                  <a:pt x="1992" y="8893"/>
                  <a:pt x="2020" y="8918"/>
                </a:cubicBezTo>
                <a:cubicBezTo>
                  <a:pt x="2059" y="8953"/>
                  <a:pt x="2058" y="9828"/>
                  <a:pt x="2019" y="9884"/>
                </a:cubicBezTo>
                <a:cubicBezTo>
                  <a:pt x="1999" y="9913"/>
                  <a:pt x="1980" y="11111"/>
                  <a:pt x="1967" y="13240"/>
                </a:cubicBezTo>
                <a:cubicBezTo>
                  <a:pt x="1948" y="16363"/>
                  <a:pt x="1944" y="16553"/>
                  <a:pt x="1893" y="16593"/>
                </a:cubicBezTo>
                <a:cubicBezTo>
                  <a:pt x="1862" y="16616"/>
                  <a:pt x="1773" y="16767"/>
                  <a:pt x="1694" y="16929"/>
                </a:cubicBezTo>
                <a:cubicBezTo>
                  <a:pt x="1493" y="17338"/>
                  <a:pt x="947" y="18421"/>
                  <a:pt x="433" y="19429"/>
                </a:cubicBezTo>
                <a:lnTo>
                  <a:pt x="0" y="20278"/>
                </a:lnTo>
                <a:lnTo>
                  <a:pt x="0" y="20765"/>
                </a:lnTo>
                <a:lnTo>
                  <a:pt x="0" y="21251"/>
                </a:lnTo>
                <a:lnTo>
                  <a:pt x="115" y="21343"/>
                </a:lnTo>
                <a:cubicBezTo>
                  <a:pt x="237" y="21440"/>
                  <a:pt x="527" y="21561"/>
                  <a:pt x="704" y="21590"/>
                </a:cubicBezTo>
                <a:cubicBezTo>
                  <a:pt x="763" y="21600"/>
                  <a:pt x="1106" y="21600"/>
                  <a:pt x="1468" y="21590"/>
                </a:cubicBezTo>
                <a:cubicBezTo>
                  <a:pt x="2758" y="21557"/>
                  <a:pt x="12814" y="21480"/>
                  <a:pt x="16903" y="21472"/>
                </a:cubicBezTo>
                <a:lnTo>
                  <a:pt x="21063" y="21465"/>
                </a:lnTo>
                <a:lnTo>
                  <a:pt x="21263" y="21368"/>
                </a:lnTo>
                <a:cubicBezTo>
                  <a:pt x="21600" y="21204"/>
                  <a:pt x="21599" y="21203"/>
                  <a:pt x="21599" y="20683"/>
                </a:cubicBezTo>
                <a:lnTo>
                  <a:pt x="21599" y="20235"/>
                </a:lnTo>
                <a:lnTo>
                  <a:pt x="21085" y="19210"/>
                </a:lnTo>
                <a:cubicBezTo>
                  <a:pt x="20803" y="18647"/>
                  <a:pt x="20424" y="17891"/>
                  <a:pt x="20244" y="17531"/>
                </a:cubicBezTo>
                <a:cubicBezTo>
                  <a:pt x="20065" y="17170"/>
                  <a:pt x="19876" y="16808"/>
                  <a:pt x="19826" y="16727"/>
                </a:cubicBezTo>
                <a:lnTo>
                  <a:pt x="19736" y="16580"/>
                </a:lnTo>
                <a:lnTo>
                  <a:pt x="19719" y="14853"/>
                </a:lnTo>
                <a:cubicBezTo>
                  <a:pt x="19709" y="13745"/>
                  <a:pt x="19692" y="13105"/>
                  <a:pt x="19671" y="13070"/>
                </a:cubicBezTo>
                <a:cubicBezTo>
                  <a:pt x="19629" y="12997"/>
                  <a:pt x="19632" y="10963"/>
                  <a:pt x="19675" y="10926"/>
                </a:cubicBezTo>
                <a:cubicBezTo>
                  <a:pt x="19694" y="10909"/>
                  <a:pt x="19691" y="10874"/>
                  <a:pt x="19668" y="10834"/>
                </a:cubicBezTo>
                <a:cubicBezTo>
                  <a:pt x="19639" y="10785"/>
                  <a:pt x="19638" y="10749"/>
                  <a:pt x="19664" y="10690"/>
                </a:cubicBezTo>
                <a:cubicBezTo>
                  <a:pt x="19689" y="10632"/>
                  <a:pt x="19695" y="9310"/>
                  <a:pt x="19685" y="5764"/>
                </a:cubicBezTo>
                <a:cubicBezTo>
                  <a:pt x="19678" y="3099"/>
                  <a:pt x="19665" y="839"/>
                  <a:pt x="19656" y="742"/>
                </a:cubicBezTo>
                <a:cubicBezTo>
                  <a:pt x="19619" y="354"/>
                  <a:pt x="19414" y="114"/>
                  <a:pt x="19092" y="84"/>
                </a:cubicBezTo>
                <a:cubicBezTo>
                  <a:pt x="18953" y="71"/>
                  <a:pt x="6850" y="7"/>
                  <a:pt x="3396" y="2"/>
                </a:cubicBezTo>
                <a:lnTo>
                  <a:pt x="2462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11" name="Shape 111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3" name="Shape 113"/>
          <p:cNvSpPr>
            <a:spLocks noGrp="1"/>
          </p:cNvSpPr>
          <p:nvPr>
            <p:ph sz="quarter" idx="3"/>
          </p:nvPr>
        </p:nvSpPr>
        <p:spPr>
          <a:xfrm>
            <a:off x="2643187" y="1729411"/>
            <a:ext cx="3830836" cy="3184497"/>
          </a:xfrm>
          <a:prstGeom prst="rect">
            <a:avLst/>
          </a:prstGeom>
          <a:ln>
            <a:miter lim="400000"/>
          </a:ln>
        </p:spPr>
        <p:txBody>
          <a:bodyPr lIns="40013" tIns="40013" rIns="40013" bIns="40013" anchor="ctr"/>
          <a:lstStyle>
            <a:lvl1pPr defTabSz="1030652">
              <a:lnSpc>
                <a:spcPct val="100000"/>
              </a:lnSpc>
              <a:defRPr sz="2400"/>
            </a:lvl1pPr>
          </a:lstStyle>
          <a:p>
            <a:pPr defTabSz="1308100"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115" name="Shape 115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1347298"/>
      </p:ext>
    </p:extLst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IPa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p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633" y="1419310"/>
            <a:ext cx="4813102" cy="5028645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5" name="Shape 125"/>
          <p:cNvSpPr>
            <a:spLocks noGrp="1"/>
          </p:cNvSpPr>
          <p:nvPr>
            <p:ph sz="half" idx="3"/>
          </p:nvPr>
        </p:nvSpPr>
        <p:spPr>
          <a:xfrm>
            <a:off x="2687836" y="1967948"/>
            <a:ext cx="3821906" cy="3840480"/>
          </a:xfrm>
          <a:prstGeom prst="rect">
            <a:avLst/>
          </a:prstGeom>
          <a:ln>
            <a:miter lim="400000"/>
          </a:ln>
        </p:spPr>
        <p:txBody>
          <a:bodyPr lIns="40013" tIns="40013" rIns="40013" bIns="40013" anchor="ctr"/>
          <a:lstStyle>
            <a:lvl1pPr defTabSz="1030652">
              <a:lnSpc>
                <a:spcPct val="100000"/>
              </a:lnSpc>
              <a:defRPr sz="2400"/>
            </a:lvl1pPr>
          </a:lstStyle>
          <a:p>
            <a:pPr defTabSz="1308100"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9918408"/>
      </p:ext>
    </p:extLst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" name="Shape 3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droppedImage.pdf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446485" y="715617"/>
            <a:ext cx="1991320" cy="28624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750470" y="1455090"/>
            <a:ext cx="8251031" cy="314871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446485" y="3733137"/>
            <a:ext cx="8251031" cy="2564296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2pPr marL="406400" indent="-203200">
              <a:buSzPct val="70000"/>
              <a:buFont typeface="Lucida Grande"/>
              <a:buChar char="‣"/>
            </a:lvl2pPr>
            <a:lvl3pPr marL="609600" indent="-203200">
              <a:buSzPct val="70000"/>
              <a:buFont typeface="Lucida Grande"/>
              <a:buChar char="‣"/>
            </a:lvl3pPr>
            <a:lvl4pPr marL="812800" indent="-203200">
              <a:buSzPct val="70000"/>
              <a:buFont typeface="Lucida Grande"/>
              <a:buChar char="‣"/>
            </a:lvl4pPr>
            <a:lvl5pPr marL="1016000" indent="-203200">
              <a:buSzPct val="70000"/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439923" y="6462193"/>
            <a:ext cx="264357" cy="260661"/>
          </a:xfrm>
          <a:prstGeom prst="rect">
            <a:avLst/>
          </a:prstGeom>
          <a:ln w="12700"/>
        </p:spPr>
        <p:txBody>
          <a:bodyPr wrap="none" lIns="30010" tIns="30010" rIns="30010" bIns="30010" anchor="ctr">
            <a:spAutoFit/>
          </a:bodyPr>
          <a:lstStyle>
            <a:lvl1pPr algn="r">
              <a:defRPr sz="1300"/>
            </a:lvl1pPr>
          </a:lstStyle>
          <a:p>
            <a:pPr defTabSz="1030332" hangingPunct="0"/>
            <a:fld id="{86CB4B4D-7CA3-9044-876B-883B54F8677D}" type="slidenum">
              <a:rPr lang="en-US" kern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pPr defTabSz="1030332" hangingPunct="0"/>
              <a:t>‹#›</a:t>
            </a:fld>
            <a:endParaRPr lang="en-US" ker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33498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xmlns:p14="http://schemas.microsoft.com/office/powerpoint/2010/main" spd="med"/>
  <p:txStyles>
    <p:titleStyle>
      <a:lvl1pPr marL="0" marR="0" indent="0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180058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360116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540174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720234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900291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080350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260408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440466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160051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320104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480156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640207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800258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960311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120362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280414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180058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360116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540174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720234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900291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080350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260408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440466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body" idx="13"/>
          </p:nvPr>
        </p:nvSpPr>
        <p:spPr>
          <a:xfrm>
            <a:off x="446485" y="5426765"/>
            <a:ext cx="8251031" cy="701666"/>
          </a:xfrm>
          <a:prstGeom prst="rect">
            <a:avLst/>
          </a:prstGeom>
        </p:spPr>
        <p:txBody>
          <a:bodyPr/>
          <a:lstStyle/>
          <a:p>
            <a:pPr>
              <a:defRPr sz="2800">
                <a:solidFill>
                  <a:srgbClr val="E52123"/>
                </a:solidFill>
              </a:defRPr>
            </a:pPr>
            <a:r>
              <a:rPr lang="en-US" dirty="0" smtClean="0"/>
              <a:t>Fernando Pombeiro</a:t>
            </a:r>
            <a:endParaRPr dirty="0"/>
          </a:p>
          <a:p>
            <a:pPr>
              <a:defRPr sz="2800">
                <a:solidFill>
                  <a:srgbClr val="EAEAEA"/>
                </a:solidFill>
              </a:defRPr>
            </a:pPr>
            <a:r>
              <a:rPr lang="en-US" dirty="0" smtClean="0"/>
              <a:t>Manager, BI Engineering</a:t>
            </a:r>
            <a:r>
              <a:rPr dirty="0" smtClean="0"/>
              <a:t>, </a:t>
            </a:r>
            <a:r>
              <a:rPr lang="en-US" dirty="0" smtClean="0"/>
              <a:t>Fandango</a:t>
            </a:r>
            <a:endParaRPr dirty="0"/>
          </a:p>
        </p:txBody>
      </p:sp>
      <p:sp>
        <p:nvSpPr>
          <p:cNvPr id="291" name="Shape 291"/>
          <p:cNvSpPr>
            <a:spLocks noGrp="1"/>
          </p:cNvSpPr>
          <p:nvPr>
            <p:ph type="body" idx="14"/>
          </p:nvPr>
        </p:nvSpPr>
        <p:spPr>
          <a:xfrm>
            <a:off x="446485" y="1478946"/>
            <a:ext cx="8251031" cy="1204945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</a:lvl1pPr>
          </a:lstStyle>
          <a:p>
            <a:r>
              <a:rPr lang="en-US" sz="5400" dirty="0"/>
              <a:t>Introduction to </a:t>
            </a:r>
            <a:r>
              <a:rPr lang="en-US" sz="5400" dirty="0" smtClean="0"/>
              <a:t>Data Analytics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967695666"/>
      </p:ext>
    </p:extLst>
  </p:cSld>
  <p:clrMapOvr>
    <a:masterClrMapping/>
  </p:clrMapOvr>
  <p:transition xmlns:p14="http://schemas.microsoft.com/office/powerpoint/2010/main"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Bringing it all together!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So let’s bring all these together: </a:t>
            </a:r>
          </a:p>
          <a:p>
            <a:pPr marL="680269" lvl="1" indent="-160101"/>
            <a:r>
              <a:rPr lang="en-US" dirty="0" smtClean="0"/>
              <a:t>SQL and DATABASES are all about logical structures- think of RANKS in the military. When we talk about an SQL location we break it down like this:</a:t>
            </a:r>
            <a:br>
              <a:rPr lang="en-US" dirty="0" smtClean="0"/>
            </a:br>
            <a:endParaRPr lang="en-US" dirty="0" smtClean="0"/>
          </a:p>
          <a:p>
            <a:pPr marL="680269" lvl="1" indent="-160101"/>
            <a:r>
              <a:rPr lang="en-US" b="1" i="1" dirty="0" err="1" smtClean="0">
                <a:solidFill>
                  <a:schemeClr val="accent2"/>
                </a:solidFill>
              </a:rPr>
              <a:t>Server.Database.Schema.Table.Column</a:t>
            </a:r>
            <a:endParaRPr lang="en-US" b="1" i="1" dirty="0" smtClean="0">
              <a:solidFill>
                <a:schemeClr val="accent2"/>
              </a:solidFill>
            </a:endParaRPr>
          </a:p>
          <a:p>
            <a:pPr marL="680269" lvl="1" indent="-160101"/>
            <a:endParaRPr lang="en-US" b="1" i="1" dirty="0">
              <a:solidFill>
                <a:schemeClr val="accent2"/>
              </a:solidFill>
            </a:endParaRPr>
          </a:p>
          <a:p>
            <a:pPr lvl="1" indent="0">
              <a:buNone/>
            </a:pPr>
            <a:r>
              <a:rPr lang="en-US" dirty="0" smtClean="0"/>
              <a:t>Note the periods in between each section-&gt; this is how we designate each portion- like an address– from country down to street down to house.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976083"/>
      </p:ext>
    </p:extLst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Intro to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4"/>
          </p:nvPr>
        </p:nvSpPr>
        <p:spPr>
          <a:xfrm>
            <a:off x="446485" y="1383527"/>
            <a:ext cx="8251031" cy="3277243"/>
          </a:xfrm>
        </p:spPr>
        <p:txBody>
          <a:bodyPr/>
          <a:lstStyle/>
          <a:p>
            <a:r>
              <a:rPr lang="en-US" dirty="0" smtClean="0"/>
              <a:t>Table structures in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907559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Table organization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Most companies that utilize SQL use some kind of basic and easy to understand SQL table structure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Think of excel spreadsheets that you use- one might have transactions by day and another has data about customers…</a:t>
            </a:r>
          </a:p>
          <a:p>
            <a:pPr marL="160101" indent="-160101">
              <a:buSzPct val="70000"/>
              <a:buFont typeface="Lucida Grande"/>
              <a:buChar char="‣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74" y="3149268"/>
            <a:ext cx="6919578" cy="313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46635"/>
      </p:ext>
    </p:extLst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Table organization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So let’s say you were running an online store for J.K Rowling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Let’s say that your e-commerce shop was set up to sell </a:t>
            </a:r>
            <a:r>
              <a:rPr lang="en-US" dirty="0" err="1" smtClean="0"/>
              <a:t>wizarding</a:t>
            </a:r>
            <a:r>
              <a:rPr lang="en-US" dirty="0" smtClean="0"/>
              <a:t> items. What are some spreadsheets that you can see yourself keeping around? Please take five and list them.</a:t>
            </a:r>
          </a:p>
          <a:p>
            <a:pPr marL="160101" indent="-160101">
              <a:buSzPct val="70000"/>
              <a:buFont typeface="Lucida Grande"/>
              <a:buChar char="‣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3155729"/>
            <a:ext cx="59690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12144"/>
      </p:ext>
    </p:extLst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Table organization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Here’s one suggestion- and what the tables would contain:</a:t>
            </a:r>
          </a:p>
          <a:p>
            <a:pPr marL="680269" lvl="1" indent="-160101"/>
            <a:r>
              <a:rPr lang="en-US" sz="1600" b="1" dirty="0" smtClean="0"/>
              <a:t>Table name: </a:t>
            </a:r>
            <a:r>
              <a:rPr lang="en-US" sz="1600" dirty="0" smtClean="0"/>
              <a:t>Customers</a:t>
            </a:r>
          </a:p>
          <a:p>
            <a:pPr marL="1040385" lvl="2" indent="-160101"/>
            <a:r>
              <a:rPr lang="en-US" sz="1600" b="1" dirty="0" smtClean="0"/>
              <a:t>Column 1: </a:t>
            </a:r>
            <a:r>
              <a:rPr lang="en-US" sz="1600" dirty="0" smtClean="0"/>
              <a:t>Customer first name</a:t>
            </a:r>
          </a:p>
          <a:p>
            <a:pPr marL="1040385" lvl="2" indent="-160101"/>
            <a:r>
              <a:rPr lang="en-US" sz="1600" b="1" dirty="0" smtClean="0"/>
              <a:t>Column 2: </a:t>
            </a:r>
            <a:r>
              <a:rPr lang="en-US" sz="1600" dirty="0" smtClean="0"/>
              <a:t>Customer last name</a:t>
            </a:r>
          </a:p>
          <a:p>
            <a:pPr marL="1040385" lvl="2" indent="-160101"/>
            <a:r>
              <a:rPr lang="en-US" sz="1600" b="1" dirty="0" smtClean="0"/>
              <a:t>Column 3: </a:t>
            </a:r>
            <a:r>
              <a:rPr lang="en-US" sz="1600" dirty="0" smtClean="0"/>
              <a:t>Customer Address</a:t>
            </a:r>
          </a:p>
          <a:p>
            <a:pPr marL="1040385" lvl="2" indent="-160101"/>
            <a:r>
              <a:rPr lang="en-US" sz="1600" b="1" dirty="0" smtClean="0"/>
              <a:t>Column 4: </a:t>
            </a:r>
            <a:r>
              <a:rPr lang="en-US" sz="1600" dirty="0" smtClean="0"/>
              <a:t>Customer Gender</a:t>
            </a:r>
          </a:p>
          <a:p>
            <a:pPr marL="1040385" lvl="2" indent="-160101"/>
            <a:r>
              <a:rPr lang="en-US" sz="1600" b="1" dirty="0" smtClean="0"/>
              <a:t>Column 5: </a:t>
            </a:r>
            <a:r>
              <a:rPr lang="en-US" sz="1600" dirty="0" smtClean="0"/>
              <a:t>Customer House</a:t>
            </a:r>
          </a:p>
          <a:p>
            <a:pPr marL="680269" lvl="1" indent="-160101"/>
            <a:r>
              <a:rPr lang="en-US" sz="1600" b="1" dirty="0" smtClean="0"/>
              <a:t>Table 2 name: </a:t>
            </a:r>
            <a:r>
              <a:rPr lang="en-US" sz="1600" dirty="0" smtClean="0"/>
              <a:t>Items</a:t>
            </a:r>
          </a:p>
          <a:p>
            <a:pPr marL="1040385" lvl="2" indent="-160101"/>
            <a:r>
              <a:rPr lang="en-US" sz="1600" b="1" dirty="0" smtClean="0"/>
              <a:t>Column 1: </a:t>
            </a:r>
            <a:r>
              <a:rPr lang="en-US" sz="1600" dirty="0" smtClean="0"/>
              <a:t>Item name</a:t>
            </a:r>
          </a:p>
          <a:p>
            <a:pPr marL="1040385" lvl="2" indent="-160101"/>
            <a:r>
              <a:rPr lang="en-US" sz="1600" b="1" dirty="0" smtClean="0"/>
              <a:t>Column 2: </a:t>
            </a:r>
            <a:r>
              <a:rPr lang="en-US" sz="1600" dirty="0" smtClean="0"/>
              <a:t>Item cost</a:t>
            </a:r>
          </a:p>
          <a:p>
            <a:pPr marL="1040385" lvl="2" indent="-160101"/>
            <a:r>
              <a:rPr lang="en-US" sz="1600" b="1" dirty="0" smtClean="0"/>
              <a:t>Column 3: </a:t>
            </a:r>
            <a:r>
              <a:rPr lang="en-US" sz="1600" dirty="0" smtClean="0"/>
              <a:t>Item weight</a:t>
            </a:r>
          </a:p>
          <a:p>
            <a:pPr marL="680269" lvl="1" indent="-160101"/>
            <a:r>
              <a:rPr lang="en-US" sz="1600" b="1" dirty="0" smtClean="0"/>
              <a:t>Table 3 name: </a:t>
            </a:r>
            <a:r>
              <a:rPr lang="en-US" sz="1600" dirty="0" smtClean="0"/>
              <a:t>Transactions:</a:t>
            </a:r>
          </a:p>
          <a:p>
            <a:pPr marL="1040385" lvl="2" indent="-160101"/>
            <a:r>
              <a:rPr lang="en-US" sz="1600" b="1" dirty="0" smtClean="0"/>
              <a:t>Column 1: </a:t>
            </a:r>
            <a:r>
              <a:rPr lang="en-US" sz="1600" dirty="0" smtClean="0"/>
              <a:t>Date of sale</a:t>
            </a:r>
          </a:p>
          <a:p>
            <a:pPr marL="1040385" lvl="2" indent="-160101"/>
            <a:r>
              <a:rPr lang="en-US" sz="1600" b="1" dirty="0" smtClean="0"/>
              <a:t>Column 2: </a:t>
            </a:r>
            <a:r>
              <a:rPr lang="en-US" sz="1600" dirty="0" smtClean="0"/>
              <a:t>Item number</a:t>
            </a:r>
          </a:p>
          <a:p>
            <a:pPr marL="1040385" lvl="2" indent="-160101"/>
            <a:r>
              <a:rPr lang="en-US" sz="1600" b="1" dirty="0" smtClean="0"/>
              <a:t>Column 3: </a:t>
            </a:r>
            <a:r>
              <a:rPr lang="en-US" sz="1600" dirty="0" smtClean="0"/>
              <a:t>Quantity of item</a:t>
            </a:r>
          </a:p>
          <a:p>
            <a:pPr marL="1040385" lvl="2" indent="-160101"/>
            <a:r>
              <a:rPr lang="en-US" sz="1600" b="1" dirty="0" smtClean="0"/>
              <a:t>Column 4: </a:t>
            </a:r>
            <a:r>
              <a:rPr lang="en-US" sz="1600" dirty="0" smtClean="0"/>
              <a:t>COST of item</a:t>
            </a:r>
          </a:p>
          <a:p>
            <a:pPr marL="160101" indent="-160101">
              <a:buSzPct val="70000"/>
              <a:buFont typeface="Lucida Grande"/>
              <a:buChar char="‣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76" y="2253378"/>
            <a:ext cx="2997200" cy="375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7666"/>
      </p:ext>
    </p:extLst>
  </p:cSld>
  <p:clrMapOvr>
    <a:masterClrMapping/>
  </p:clrMapOvr>
  <p:transition xmlns:p14="http://schemas.microsoft.com/office/powerpoint/2010/main"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Table organization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sz="1800" dirty="0" smtClean="0"/>
              <a:t>So picture each of these tables as spreadsheets- with each column header representing the name and each row the data. So for table CUSTOMERS, for example:</a:t>
            </a:r>
          </a:p>
          <a:p>
            <a:pPr algn="ctr">
              <a:buSzPct val="70000"/>
            </a:pPr>
            <a:r>
              <a:rPr lang="en-US" sz="1600" b="1" dirty="0" smtClean="0"/>
              <a:t>CUSTOMERS</a:t>
            </a:r>
            <a:endParaRPr lang="en-US" sz="1600" dirty="0"/>
          </a:p>
          <a:p>
            <a:pPr marL="160101" indent="-160101">
              <a:buSzPct val="70000"/>
              <a:buFont typeface="Lucida Grande"/>
              <a:buChar char="‣"/>
            </a:pPr>
            <a:endParaRPr lang="en-US" dirty="0" smtClean="0"/>
          </a:p>
          <a:p>
            <a:pPr marL="160101" indent="-160101">
              <a:buSzPct val="70000"/>
              <a:buFont typeface="Lucida Grande"/>
              <a:buChar char="‣"/>
            </a:pPr>
            <a:endParaRPr lang="en-US" dirty="0"/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506465"/>
              </p:ext>
            </p:extLst>
          </p:nvPr>
        </p:nvGraphicFramePr>
        <p:xfrm>
          <a:off x="1113407" y="2530898"/>
          <a:ext cx="6592332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722"/>
                <a:gridCol w="1098722"/>
                <a:gridCol w="1098722"/>
                <a:gridCol w="1098722"/>
                <a:gridCol w="1098722"/>
                <a:gridCol w="109872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House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Darth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Death Star Row, Death Star, 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Male/Cyborg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James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Enterprise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Federation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Kermit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Swamp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Muppets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709579"/>
              </p:ext>
            </p:extLst>
          </p:nvPr>
        </p:nvGraphicFramePr>
        <p:xfrm>
          <a:off x="1227990" y="5116833"/>
          <a:ext cx="6554140" cy="1572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828"/>
                <a:gridCol w="1310828"/>
                <a:gridCol w="1310828"/>
                <a:gridCol w="1310828"/>
                <a:gridCol w="1310828"/>
              </a:tblGrid>
              <a:tr h="490252">
                <a:tc>
                  <a:txBody>
                    <a:bodyPr/>
                    <a:lstStyle/>
                    <a:p>
                      <a:r>
                        <a:rPr lang="en-US" dirty="0" smtClean="0"/>
                        <a:t>Item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Dimensions</a:t>
                      </a:r>
                      <a:endParaRPr lang="en-US" dirty="0"/>
                    </a:p>
                  </a:txBody>
                  <a:tcPr/>
                </a:tc>
              </a:tr>
              <a:tr h="490252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Bow and Arrow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Useful for saving Luke Skywalker from the Hunger</a:t>
                      </a:r>
                      <a:r>
                        <a:rPr lang="en-US" baseline="0" dirty="0" smtClean="0"/>
                        <a:t> games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77262" y="4727572"/>
            <a:ext cx="64120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308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Items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FFFFFF"/>
                </a:solidFill>
              </a:uFill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96911457"/>
      </p:ext>
    </p:extLst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Table organization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sz="1800" dirty="0" smtClean="0"/>
              <a:t>And our transaction table: </a:t>
            </a:r>
          </a:p>
          <a:p>
            <a:pPr marL="160101" indent="-160101">
              <a:buSzPct val="70000"/>
              <a:buFont typeface="Lucida Grande"/>
              <a:buChar char="‣"/>
            </a:pPr>
            <a:endParaRPr lang="en-US" dirty="0" smtClean="0"/>
          </a:p>
          <a:p>
            <a:pPr marL="160101" indent="-160101">
              <a:buSzPct val="70000"/>
              <a:buFont typeface="Lucida Grande"/>
              <a:buChar char="‣"/>
            </a:pPr>
            <a:endParaRPr lang="en-US" dirty="0"/>
          </a:p>
          <a:p>
            <a:pPr>
              <a:buSzPct val="70000"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24588"/>
              </p:ext>
            </p:extLst>
          </p:nvPr>
        </p:nvGraphicFramePr>
        <p:xfrm>
          <a:off x="601556" y="2036730"/>
          <a:ext cx="7973104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638"/>
                <a:gridCol w="996638"/>
                <a:gridCol w="996638"/>
                <a:gridCol w="996638"/>
                <a:gridCol w="996638"/>
                <a:gridCol w="996638"/>
                <a:gridCol w="996638"/>
                <a:gridCol w="99663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Date of purchase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 of purchase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Item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Item purchased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Qty</a:t>
                      </a:r>
                      <a:r>
                        <a:rPr lang="en-US" baseline="0" dirty="0" smtClean="0"/>
                        <a:t> of Items purchased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 who purchased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 cost of transaction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2016-10-11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Sneetch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2016-10-12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4:30pm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Thor’s Hammer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Kylo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Ren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2016-10-14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Butter Beer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058319"/>
      </p:ext>
    </p:extLst>
  </p:cSld>
  <p:clrMapOvr>
    <a:masterClrMapping/>
  </p:clrMapOvr>
  <p:transition xmlns:p14="http://schemas.microsoft.com/office/powerpoint/2010/main"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Table organization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sz="1800" dirty="0" smtClean="0"/>
              <a:t>When we get enough of these tables together we get an RDBMS or </a:t>
            </a:r>
            <a:r>
              <a:rPr lang="en-US" sz="1800" b="1" dirty="0" smtClean="0"/>
              <a:t>Relational </a:t>
            </a:r>
            <a:r>
              <a:rPr lang="en-US" sz="1800" b="1" dirty="0" err="1" smtClean="0"/>
              <a:t>DataBase</a:t>
            </a:r>
            <a:r>
              <a:rPr lang="en-US" sz="1800" b="1" dirty="0" smtClean="0"/>
              <a:t> Management System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sz="1800" dirty="0" smtClean="0"/>
              <a:t>The RDBMS just describes how each of these tables is connected- specifically what column they have in common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sz="1800" dirty="0" smtClean="0"/>
              <a:t>So in our example the CUSTOMER shows up in both the </a:t>
            </a:r>
            <a:r>
              <a:rPr lang="en-US" sz="1800" b="1" dirty="0" smtClean="0"/>
              <a:t>CUSTOMER</a:t>
            </a:r>
            <a:r>
              <a:rPr lang="en-US" sz="1800" dirty="0" smtClean="0"/>
              <a:t> table AND the </a:t>
            </a:r>
            <a:r>
              <a:rPr lang="en-US" sz="1800" b="1" dirty="0" smtClean="0"/>
              <a:t>Transaction</a:t>
            </a:r>
            <a:r>
              <a:rPr lang="en-US" sz="1800" dirty="0" smtClean="0"/>
              <a:t> table. The </a:t>
            </a:r>
            <a:r>
              <a:rPr lang="en-US" sz="1800" b="1" dirty="0" smtClean="0"/>
              <a:t>ITEM </a:t>
            </a:r>
            <a:r>
              <a:rPr lang="en-US" sz="1800" dirty="0" smtClean="0"/>
              <a:t>Number shows up in the </a:t>
            </a:r>
            <a:r>
              <a:rPr lang="en-US" sz="1800" b="1" dirty="0" smtClean="0"/>
              <a:t>ITEM </a:t>
            </a:r>
            <a:r>
              <a:rPr lang="en-US" sz="1800" dirty="0" smtClean="0"/>
              <a:t>table and the </a:t>
            </a:r>
            <a:r>
              <a:rPr lang="en-US" sz="1800" b="1" dirty="0" smtClean="0"/>
              <a:t>Transaction</a:t>
            </a:r>
            <a:r>
              <a:rPr lang="en-US" sz="1800" dirty="0" smtClean="0"/>
              <a:t> table. They can be connected in these tables with </a:t>
            </a:r>
            <a:r>
              <a:rPr lang="en-US" sz="1800" b="1" dirty="0" smtClean="0"/>
              <a:t>JOINS.</a:t>
            </a:r>
            <a:endParaRPr lang="en-US" sz="1800" dirty="0" smtClean="0"/>
          </a:p>
          <a:p>
            <a:pPr marL="160101" indent="-160101">
              <a:buSzPct val="70000"/>
              <a:buFont typeface="Lucida Grande"/>
              <a:buChar char="‣"/>
            </a:pPr>
            <a:endParaRPr lang="en-US" dirty="0" smtClean="0"/>
          </a:p>
          <a:p>
            <a:pPr marL="160101" indent="-160101">
              <a:buSzPct val="70000"/>
              <a:buFont typeface="Lucida Grande"/>
              <a:buChar char="‣"/>
            </a:pPr>
            <a:endParaRPr lang="en-US" dirty="0"/>
          </a:p>
          <a:p>
            <a:pPr>
              <a:buSzPct val="70000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74" y="3924312"/>
            <a:ext cx="6919578" cy="218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09189"/>
      </p:ext>
    </p:extLst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Intro to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4"/>
          </p:nvPr>
        </p:nvSpPr>
        <p:spPr>
          <a:xfrm>
            <a:off x="446485" y="1383527"/>
            <a:ext cx="8251031" cy="3277243"/>
          </a:xfrm>
        </p:spPr>
        <p:txBody>
          <a:bodyPr/>
          <a:lstStyle/>
          <a:p>
            <a:r>
              <a:rPr lang="en-US" dirty="0" smtClean="0"/>
              <a:t>Talking to tables (</a:t>
            </a:r>
            <a:r>
              <a:rPr lang="en-US" dirty="0" err="1" smtClean="0"/>
              <a:t>sql</a:t>
            </a:r>
            <a:r>
              <a:rPr lang="en-US" dirty="0" smtClean="0"/>
              <a:t> language)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86384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SQL </a:t>
            </a:r>
            <a:r>
              <a:rPr lang="en-US" dirty="0" err="1" smtClean="0"/>
              <a:t>qUeries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sz="1800" dirty="0" smtClean="0"/>
              <a:t>So now we have all of these tables set up but we want to get data OUT of them.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sz="1800" dirty="0" smtClean="0"/>
              <a:t>We want to </a:t>
            </a:r>
            <a:r>
              <a:rPr lang="en-US" sz="1800" b="1" dirty="0" smtClean="0"/>
              <a:t>query</a:t>
            </a:r>
            <a:r>
              <a:rPr lang="en-US" sz="1800" dirty="0" smtClean="0"/>
              <a:t> the tables in order to receive data from them. We write </a:t>
            </a:r>
            <a:r>
              <a:rPr lang="en-US" sz="1800" b="1" dirty="0" smtClean="0"/>
              <a:t>queries</a:t>
            </a:r>
            <a:r>
              <a:rPr lang="en-US" sz="1800" dirty="0" smtClean="0"/>
              <a:t> in SQL and then submit them to the server. 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sz="1800" dirty="0" smtClean="0"/>
              <a:t>The server sends around a little dude (not literally) to collect all of the information that you want to get back (it’s useful to think of things this way…more on this later)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sz="1800" dirty="0" smtClean="0"/>
              <a:t>In order to talk to the tables you have to connect to them through a Graphical User Interface (or GUI- pronounced “gooey”).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sz="1800" dirty="0" smtClean="0"/>
              <a:t>There are numerous free GUIs out there and most flavors of SQL come with their own (WORKBENCH for MYSQL, PGADMIN for POSTGRESQL,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  <a:endParaRPr lang="en-US" dirty="0" smtClean="0"/>
          </a:p>
          <a:p>
            <a:pPr marL="160101" indent="-160101">
              <a:buSzPct val="70000"/>
              <a:buFont typeface="Lucida Grande"/>
              <a:buChar char="‣"/>
            </a:pPr>
            <a:endParaRPr lang="en-US" dirty="0"/>
          </a:p>
          <a:p>
            <a:pPr>
              <a:buSzPct val="70000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521200"/>
            <a:ext cx="30480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95964"/>
      </p:ext>
    </p:extLst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Introductions!</a:t>
            </a:r>
            <a:endParaRPr dirty="0"/>
          </a:p>
        </p:txBody>
      </p:sp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 WHAT BRINGS YOU HERE TONIGHT?</a:t>
            </a:r>
            <a:endParaRPr dirty="0"/>
          </a:p>
        </p:txBody>
      </p:sp>
      <p:sp>
        <p:nvSpPr>
          <p:cNvPr id="295" name="Shape 295"/>
          <p:cNvSpPr/>
          <p:nvPr/>
        </p:nvSpPr>
        <p:spPr>
          <a:xfrm>
            <a:off x="462275" y="2143861"/>
            <a:ext cx="8125271" cy="3578088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60076" indent="-160076" defTabSz="510244">
              <a:spcBef>
                <a:spcPts val="788"/>
              </a:spcBef>
              <a:buSzPct val="70000"/>
              <a:buFont typeface="Lucida Grande"/>
              <a:buChar char="‣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893" y="2664994"/>
            <a:ext cx="5180263" cy="388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16227"/>
      </p:ext>
    </p:extLst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SQL </a:t>
            </a:r>
            <a:r>
              <a:rPr lang="en-US" dirty="0" err="1" smtClean="0"/>
              <a:t>qUeries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SQL Queries follow a standard format, broken down by “clauses”. 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You will frequently see these clauses broken down on different lines for ease of reading. 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Here are the basic clauses that go into a SQL query:</a:t>
            </a:r>
          </a:p>
          <a:p>
            <a:pPr marL="680269" lvl="1" indent="-160101"/>
            <a:r>
              <a:rPr lang="en-US" b="1" dirty="0" smtClean="0"/>
              <a:t>SELECT</a:t>
            </a:r>
          </a:p>
          <a:p>
            <a:pPr marL="680269" lvl="1" indent="-160101"/>
            <a:r>
              <a:rPr lang="en-US" b="1" dirty="0" smtClean="0"/>
              <a:t>FROM</a:t>
            </a:r>
          </a:p>
          <a:p>
            <a:pPr marL="1040385" lvl="2" indent="-160101"/>
            <a:r>
              <a:rPr lang="en-US" b="1" dirty="0" smtClean="0"/>
              <a:t>JOIN</a:t>
            </a:r>
          </a:p>
          <a:p>
            <a:pPr marL="680269" lvl="1" indent="-160101"/>
            <a:r>
              <a:rPr lang="en-US" b="1" dirty="0" smtClean="0"/>
              <a:t>WHERE</a:t>
            </a:r>
          </a:p>
          <a:p>
            <a:pPr marL="680269" lvl="1" indent="-160101"/>
            <a:r>
              <a:rPr lang="en-US" b="1" dirty="0" smtClean="0"/>
              <a:t>GROUP BY</a:t>
            </a:r>
          </a:p>
          <a:p>
            <a:pPr marL="680269" lvl="1" indent="-160101"/>
            <a:r>
              <a:rPr lang="en-US" b="1" dirty="0" smtClean="0"/>
              <a:t>HAVING</a:t>
            </a:r>
          </a:p>
          <a:p>
            <a:pPr marL="680269" lvl="1" indent="-160101"/>
            <a:r>
              <a:rPr lang="en-US" b="1" dirty="0" smtClean="0"/>
              <a:t>ORDER BY</a:t>
            </a:r>
          </a:p>
          <a:p>
            <a:pPr marL="680269" lvl="1" indent="-160101"/>
            <a:r>
              <a:rPr lang="en-US" b="1" dirty="0" smtClean="0"/>
              <a:t>LIMIT</a:t>
            </a:r>
            <a:endParaRPr lang="en-US" b="1" dirty="0"/>
          </a:p>
          <a:p>
            <a:pPr>
              <a:buSzPct val="70000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732" y="3072568"/>
            <a:ext cx="469134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29775"/>
      </p:ext>
    </p:extLst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SELECT clause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b="1" dirty="0" smtClean="0"/>
              <a:t>SELECT</a:t>
            </a:r>
            <a:r>
              <a:rPr lang="en-US" dirty="0" smtClean="0"/>
              <a:t> clause marks the beginning of every SQL query.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It basically lays out the structure of the table that will be returned (all SQL answers come in the form of tables). 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You have a few options- you can say </a:t>
            </a:r>
          </a:p>
          <a:p>
            <a:pPr marL="863068" lvl="1" indent="-342900">
              <a:buFont typeface="Arial"/>
              <a:buChar char="•"/>
            </a:pPr>
            <a:r>
              <a:rPr lang="en-US" b="1" dirty="0" smtClean="0"/>
              <a:t>SELECT </a:t>
            </a:r>
            <a:r>
              <a:rPr lang="en-US" b="1" dirty="0" err="1" smtClean="0"/>
              <a:t>customer_first_name</a:t>
            </a:r>
            <a:r>
              <a:rPr lang="en-US" b="1" dirty="0" smtClean="0"/>
              <a:t>, </a:t>
            </a:r>
            <a:r>
              <a:rPr lang="en-US" b="1" dirty="0" err="1" smtClean="0"/>
              <a:t>customer_last_name</a:t>
            </a:r>
            <a:r>
              <a:rPr lang="en-US" b="1" dirty="0" smtClean="0"/>
              <a:t>,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OR you can say “give me EVERYTHING!”- which, in shorthand, is:</a:t>
            </a:r>
          </a:p>
          <a:p>
            <a:pPr marL="863068" lvl="1" indent="-342900">
              <a:buFont typeface="Arial"/>
              <a:buChar char="•"/>
            </a:pPr>
            <a:r>
              <a:rPr lang="en-US" b="1" dirty="0" smtClean="0"/>
              <a:t>SELECT *</a:t>
            </a:r>
          </a:p>
          <a:p>
            <a:pPr marL="342900" indent="-342900">
              <a:buSzPct val="70000"/>
              <a:buFont typeface="Arial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639" y="4777154"/>
            <a:ext cx="6007100" cy="200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23270"/>
      </p:ext>
    </p:extLst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FROM clause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So now you’ve chosen what columns you want from your SQL table- let’s talk about WHERE. 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OBVIOUSLY SQL needs to know WHAT table to pull data from. THIS is where the full address (that we mentioned before):</a:t>
            </a:r>
          </a:p>
          <a:p>
            <a:pPr marL="863068" lvl="1" indent="-342900">
              <a:buFont typeface="Arial"/>
              <a:buChar char="•"/>
            </a:pPr>
            <a:r>
              <a:rPr lang="en-US" b="1" dirty="0" smtClean="0"/>
              <a:t>SELECT </a:t>
            </a:r>
            <a:r>
              <a:rPr lang="en-US" dirty="0" smtClean="0"/>
              <a:t>* </a:t>
            </a:r>
            <a:r>
              <a:rPr lang="en-US" b="1" dirty="0" smtClean="0"/>
              <a:t>FROM</a:t>
            </a:r>
            <a:r>
              <a:rPr lang="en-US" dirty="0" smtClean="0"/>
              <a:t> </a:t>
            </a:r>
            <a:r>
              <a:rPr lang="en-US" dirty="0" err="1" smtClean="0"/>
              <a:t>Server.database.schema.Customers</a:t>
            </a:r>
            <a:endParaRPr lang="en-US" dirty="0" smtClean="0"/>
          </a:p>
          <a:p>
            <a:pPr marL="863068" lvl="1" indent="-342900">
              <a:buFont typeface="Arial"/>
              <a:buChar char="•"/>
            </a:pPr>
            <a:endParaRPr lang="en-US" b="1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b="1" dirty="0" smtClean="0"/>
              <a:t>FROM</a:t>
            </a:r>
            <a:r>
              <a:rPr lang="en-US" dirty="0" smtClean="0"/>
              <a:t> clause is very basic when dealing with just ONE table– but when dealing with TWO tables you might need to </a:t>
            </a:r>
            <a:r>
              <a:rPr lang="en-US" b="1" dirty="0" smtClean="0"/>
              <a:t>JOIN </a:t>
            </a:r>
            <a:r>
              <a:rPr lang="en-US" dirty="0" smtClean="0"/>
              <a:t> them.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043" y="4443568"/>
            <a:ext cx="3297418" cy="229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11503"/>
      </p:ext>
    </p:extLst>
  </p:cSld>
  <p:clrMapOvr>
    <a:masterClrMapping/>
  </p:clrMapOvr>
  <p:transition xmlns:p14="http://schemas.microsoft.com/office/powerpoint/2010/main"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JOIN clause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Now- sometimes we will need to </a:t>
            </a:r>
            <a:r>
              <a:rPr lang="en-US" b="1" dirty="0" smtClean="0"/>
              <a:t>JOIN</a:t>
            </a:r>
            <a:r>
              <a:rPr lang="en-US" dirty="0" smtClean="0"/>
              <a:t> two tables together here. In order to do this we will need to find something that the two tables have in COMMON. So in our example- we have the </a:t>
            </a:r>
            <a:r>
              <a:rPr lang="en-US" b="1" dirty="0" smtClean="0"/>
              <a:t>Transaction</a:t>
            </a:r>
            <a:r>
              <a:rPr lang="en-US" dirty="0" smtClean="0"/>
              <a:t> table which has columns in common with the </a:t>
            </a:r>
            <a:r>
              <a:rPr lang="en-US" b="1" dirty="0" smtClean="0"/>
              <a:t>Customer</a:t>
            </a:r>
            <a:r>
              <a:rPr lang="en-US" dirty="0" smtClean="0"/>
              <a:t> table (on CUSTOMER_ID)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So when we do a join we say: </a:t>
            </a:r>
          </a:p>
          <a:p>
            <a:pPr lvl="1" indent="0">
              <a:buNone/>
            </a:pPr>
            <a:r>
              <a:rPr lang="en-US" sz="2000" b="1" dirty="0" smtClean="0"/>
              <a:t>	SELECT *</a:t>
            </a:r>
            <a:endParaRPr lang="en-US" sz="2000" dirty="0" smtClean="0"/>
          </a:p>
          <a:p>
            <a:pPr lvl="1" indent="0">
              <a:buNone/>
            </a:pPr>
            <a:r>
              <a:rPr lang="en-US" sz="2000" b="1" dirty="0" smtClean="0"/>
              <a:t>	FROM</a:t>
            </a:r>
          </a:p>
          <a:p>
            <a:pPr lvl="1" indent="0">
              <a:buNone/>
            </a:pPr>
            <a:r>
              <a:rPr lang="en-US" sz="2000" dirty="0" smtClean="0"/>
              <a:t>		Customers</a:t>
            </a:r>
          </a:p>
          <a:p>
            <a:r>
              <a:rPr lang="en-US" sz="2000" b="1" dirty="0" smtClean="0"/>
              <a:t>		JOIN</a:t>
            </a:r>
          </a:p>
          <a:p>
            <a:r>
              <a:rPr lang="en-US" sz="2000" b="1" dirty="0"/>
              <a:t>	</a:t>
            </a:r>
            <a:r>
              <a:rPr lang="en-US" sz="2000" b="1" dirty="0" smtClean="0"/>
              <a:t>		</a:t>
            </a:r>
            <a:r>
              <a:rPr lang="en-US" sz="2000" dirty="0" smtClean="0"/>
              <a:t>Transactions </a:t>
            </a:r>
            <a:r>
              <a:rPr lang="en-US" sz="2000" b="1" dirty="0" smtClean="0"/>
              <a:t>ON </a:t>
            </a:r>
            <a:r>
              <a:rPr lang="en-US" sz="2000" dirty="0" smtClean="0"/>
              <a:t>(</a:t>
            </a:r>
            <a:r>
              <a:rPr lang="en-US" sz="2000" dirty="0" err="1" smtClean="0"/>
              <a:t>Customers.customer_id</a:t>
            </a:r>
            <a:r>
              <a:rPr lang="en-US" sz="2000" dirty="0" smtClean="0"/>
              <a:t> = </a:t>
            </a:r>
            <a:r>
              <a:rPr lang="en-US" sz="2000" dirty="0" err="1" smtClean="0"/>
              <a:t>Transactions.Customer_id</a:t>
            </a:r>
            <a:r>
              <a:rPr lang="en-US" sz="2000" dirty="0" smtClean="0"/>
              <a:t>)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568698531"/>
      </p:ext>
    </p:extLst>
  </p:cSld>
  <p:clrMapOvr>
    <a:masterClrMapping/>
  </p:clrMapOvr>
  <p:transition xmlns:p14="http://schemas.microsoft.com/office/powerpoint/2010/main"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WHERE Clause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sz="2000" dirty="0" smtClean="0"/>
              <a:t>In our query the </a:t>
            </a:r>
            <a:r>
              <a:rPr lang="en-US" sz="2000" b="1" dirty="0" smtClean="0"/>
              <a:t>WHERE</a:t>
            </a:r>
            <a:r>
              <a:rPr lang="en-US" sz="2000" dirty="0" smtClean="0"/>
              <a:t> clause is basically a filter. 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2000" dirty="0" smtClean="0"/>
              <a:t>It is our way of telling the database “Return ONLY rows that match up with </a:t>
            </a:r>
            <a:r>
              <a:rPr lang="en-US" sz="2000" b="1" dirty="0" smtClean="0"/>
              <a:t>this</a:t>
            </a:r>
            <a:r>
              <a:rPr lang="en-US" sz="2000" dirty="0" smtClean="0"/>
              <a:t> criteria”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b="1" dirty="0" smtClean="0"/>
              <a:t>WHERE</a:t>
            </a:r>
            <a:r>
              <a:rPr lang="en-US" sz="2000" dirty="0" smtClean="0"/>
              <a:t> clause can do “equals, greater than, less than, AND, OR, between” statements.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2000" dirty="0" smtClean="0"/>
              <a:t>So to continue our query- let’s pretend that we only want to return customers from house GRYFFINDOR. We might do something like:</a:t>
            </a:r>
          </a:p>
          <a:p>
            <a:pPr>
              <a:buSzPct val="70000"/>
            </a:pPr>
            <a:r>
              <a:rPr lang="en-US" sz="2000" b="1" dirty="0" smtClean="0"/>
              <a:t>SELECT *</a:t>
            </a:r>
          </a:p>
          <a:p>
            <a:pPr>
              <a:buSzPct val="70000"/>
            </a:pPr>
            <a:r>
              <a:rPr lang="en-US" sz="2000" b="1" dirty="0" smtClean="0"/>
              <a:t>FROM </a:t>
            </a:r>
          </a:p>
          <a:p>
            <a:pPr>
              <a:buSzPct val="70000"/>
            </a:pPr>
            <a:r>
              <a:rPr lang="en-US" sz="2000" b="1" dirty="0"/>
              <a:t>	</a:t>
            </a:r>
            <a:r>
              <a:rPr lang="en-US" sz="2000" dirty="0" smtClean="0"/>
              <a:t>Customers</a:t>
            </a:r>
          </a:p>
          <a:p>
            <a:pPr>
              <a:buSzPct val="70000"/>
            </a:pPr>
            <a:r>
              <a:rPr lang="en-US" sz="2000" b="1" dirty="0" smtClean="0"/>
              <a:t>WHERE</a:t>
            </a:r>
          </a:p>
          <a:p>
            <a:pPr>
              <a:buSzPct val="70000"/>
            </a:pPr>
            <a:r>
              <a:rPr lang="en-US" sz="2000" b="1" dirty="0"/>
              <a:t>	</a:t>
            </a:r>
            <a:r>
              <a:rPr lang="en-US" sz="2000" dirty="0" err="1" smtClean="0"/>
              <a:t>Customer_house</a:t>
            </a:r>
            <a:r>
              <a:rPr lang="en-US" sz="2000" dirty="0" smtClean="0"/>
              <a:t> = ‘Gryffindor’</a:t>
            </a:r>
          </a:p>
          <a:p>
            <a:pPr>
              <a:buSzPct val="70000"/>
            </a:pPr>
            <a:r>
              <a:rPr lang="en-US" sz="2000" dirty="0" smtClean="0"/>
              <a:t>This will give us ALL 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768" y="4123168"/>
            <a:ext cx="3571631" cy="237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04692"/>
      </p:ext>
    </p:extLst>
  </p:cSld>
  <p:clrMapOvr>
    <a:masterClrMapping/>
  </p:clrMapOvr>
  <p:transition xmlns:p14="http://schemas.microsoft.com/office/powerpoint/2010/main"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GROUP BY Clause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b="1" dirty="0" smtClean="0"/>
              <a:t>GROUP BY </a:t>
            </a:r>
            <a:r>
              <a:rPr lang="en-US" sz="2000" dirty="0" smtClean="0"/>
              <a:t>clause is a little bit complicated. Basically it says “we are going to reduce the number of rows (by COUNTING THEM or SUMMING them, for example) and then limiting them by GROUP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2000" dirty="0" smtClean="0"/>
              <a:t>SO- in our example- let’s say we wanted a COUNT of students by HOUSE in our STUDENTS table:</a:t>
            </a:r>
          </a:p>
          <a:p>
            <a:pPr>
              <a:buSzPct val="70000"/>
            </a:pPr>
            <a:r>
              <a:rPr lang="en-US" sz="2000" b="1" dirty="0" smtClean="0"/>
              <a:t>SELECT</a:t>
            </a:r>
            <a:endParaRPr lang="en-US" sz="2000" dirty="0" smtClean="0"/>
          </a:p>
          <a:p>
            <a:pPr>
              <a:buSzPct val="70000"/>
            </a:pPr>
            <a:r>
              <a:rPr lang="en-US" sz="2000" b="1" dirty="0"/>
              <a:t>	</a:t>
            </a:r>
            <a:r>
              <a:rPr lang="en-US" sz="2000" dirty="0" err="1" smtClean="0"/>
              <a:t>customer_house</a:t>
            </a:r>
            <a:r>
              <a:rPr lang="en-US" sz="2000" dirty="0" smtClean="0"/>
              <a:t>,</a:t>
            </a:r>
          </a:p>
          <a:p>
            <a:pPr>
              <a:buSzPct val="70000"/>
            </a:pPr>
            <a:r>
              <a:rPr lang="en-US" sz="2000" b="1" dirty="0"/>
              <a:t>	</a:t>
            </a:r>
            <a:r>
              <a:rPr lang="en-US" sz="2000" dirty="0" smtClean="0"/>
              <a:t>COUNT(</a:t>
            </a:r>
            <a:r>
              <a:rPr lang="en-US" sz="2000" dirty="0" err="1" smtClean="0"/>
              <a:t>first_name</a:t>
            </a:r>
            <a:r>
              <a:rPr lang="en-US" sz="2000" dirty="0" smtClean="0"/>
              <a:t>)</a:t>
            </a:r>
          </a:p>
          <a:p>
            <a:pPr>
              <a:buSzPct val="70000"/>
            </a:pPr>
            <a:r>
              <a:rPr lang="en-US" sz="2000" b="1" dirty="0" smtClean="0"/>
              <a:t>FROM</a:t>
            </a:r>
          </a:p>
          <a:p>
            <a:pPr>
              <a:buSzPct val="70000"/>
            </a:pPr>
            <a:r>
              <a:rPr lang="en-US" sz="2000" b="1" dirty="0"/>
              <a:t>	</a:t>
            </a:r>
            <a:r>
              <a:rPr lang="en-US" sz="2000" dirty="0" smtClean="0"/>
              <a:t>Customers</a:t>
            </a:r>
            <a:endParaRPr lang="en-US" sz="2000" b="1" dirty="0"/>
          </a:p>
          <a:p>
            <a:pPr>
              <a:buSzPct val="70000"/>
            </a:pPr>
            <a:r>
              <a:rPr lang="en-US" sz="2000" b="1" dirty="0" smtClean="0"/>
              <a:t>GROUP BY</a:t>
            </a:r>
          </a:p>
          <a:p>
            <a:pPr>
              <a:buSzPct val="70000"/>
            </a:pPr>
            <a:r>
              <a:rPr lang="en-US" sz="2000" b="1" dirty="0"/>
              <a:t>	</a:t>
            </a:r>
            <a:r>
              <a:rPr lang="en-US" sz="2000" dirty="0" err="1" smtClean="0"/>
              <a:t>customer_house</a:t>
            </a:r>
            <a:endParaRPr lang="en-US" sz="2000" dirty="0" smtClean="0"/>
          </a:p>
          <a:p>
            <a:pPr>
              <a:buSzPct val="70000"/>
            </a:pPr>
            <a:endParaRPr lang="en-US" sz="2000" dirty="0"/>
          </a:p>
          <a:p>
            <a:pPr>
              <a:buSzPct val="70000"/>
            </a:pPr>
            <a:r>
              <a:rPr lang="en-US" sz="2000" dirty="0" smtClean="0"/>
              <a:t>This will return something like this: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298638"/>
              </p:ext>
            </p:extLst>
          </p:nvPr>
        </p:nvGraphicFramePr>
        <p:xfrm>
          <a:off x="4210539" y="3584331"/>
          <a:ext cx="40835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1770"/>
                <a:gridCol w="20417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Students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Ravenclaw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Slytherin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538668"/>
      </p:ext>
    </p:extLst>
  </p:cSld>
  <p:clrMapOvr>
    <a:masterClrMapping/>
  </p:clrMapOvr>
  <p:transition xmlns:p14="http://schemas.microsoft.com/office/powerpoint/2010/main"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HAVING CLAUSE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b="1" dirty="0" smtClean="0"/>
              <a:t>HAVING</a:t>
            </a:r>
            <a:r>
              <a:rPr lang="en-US" sz="2000" dirty="0" smtClean="0"/>
              <a:t> clause is like a second filter. </a:t>
            </a:r>
            <a:endParaRPr lang="en-US" sz="2000" dirty="0"/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2000" dirty="0" smtClean="0"/>
              <a:t>There are certain things that we </a:t>
            </a:r>
            <a:r>
              <a:rPr lang="en-US" sz="2000" b="1" dirty="0" smtClean="0"/>
              <a:t>can’t</a:t>
            </a:r>
            <a:r>
              <a:rPr lang="en-US" sz="2000" dirty="0" smtClean="0"/>
              <a:t> do in the </a:t>
            </a:r>
            <a:r>
              <a:rPr lang="en-US" sz="2000" b="1" dirty="0" smtClean="0"/>
              <a:t>WHERE </a:t>
            </a:r>
            <a:r>
              <a:rPr lang="en-US" sz="2000" dirty="0" smtClean="0"/>
              <a:t>clause- for instance- we can’t say “count all students and return houses WHERE there are more than 100 students”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2000" dirty="0" smtClean="0"/>
              <a:t>You </a:t>
            </a:r>
            <a:r>
              <a:rPr lang="en-US" sz="2000" b="1" dirty="0" smtClean="0"/>
              <a:t>can’t</a:t>
            </a:r>
            <a:r>
              <a:rPr lang="en-US" sz="2000" dirty="0" smtClean="0"/>
              <a:t> do this: </a:t>
            </a:r>
            <a:br>
              <a:rPr lang="en-US" sz="2000" dirty="0" smtClean="0"/>
            </a:br>
            <a:r>
              <a:rPr lang="en-US" sz="2000" dirty="0" smtClean="0"/>
              <a:t>	</a:t>
            </a:r>
            <a:r>
              <a:rPr lang="en-US" sz="1400" b="1" dirty="0" smtClean="0">
                <a:solidFill>
                  <a:schemeClr val="accent5"/>
                </a:solidFill>
              </a:rPr>
              <a:t>SELECT </a:t>
            </a:r>
          </a:p>
          <a:p>
            <a:pPr lvl="1" indent="0">
              <a:buNone/>
            </a:pPr>
            <a:r>
              <a:rPr lang="en-US" sz="1400" b="1" dirty="0">
                <a:solidFill>
                  <a:schemeClr val="accent5"/>
                </a:solidFill>
              </a:rPr>
              <a:t>	</a:t>
            </a:r>
            <a:r>
              <a:rPr lang="en-US" sz="1400" b="1" dirty="0" err="1" smtClean="0">
                <a:solidFill>
                  <a:schemeClr val="accent5"/>
                </a:solidFill>
              </a:rPr>
              <a:t>customer_house</a:t>
            </a:r>
            <a:r>
              <a:rPr lang="en-US" sz="1400" b="1" dirty="0" smtClean="0">
                <a:solidFill>
                  <a:schemeClr val="accent5"/>
                </a:solidFill>
              </a:rPr>
              <a:t>,</a:t>
            </a:r>
          </a:p>
          <a:p>
            <a:pPr lvl="1" indent="0">
              <a:buNone/>
            </a:pPr>
            <a:r>
              <a:rPr lang="en-US" sz="1400" b="1" dirty="0">
                <a:solidFill>
                  <a:schemeClr val="accent5"/>
                </a:solidFill>
              </a:rPr>
              <a:t>	</a:t>
            </a:r>
            <a:r>
              <a:rPr lang="en-US" sz="1400" b="1" dirty="0" smtClean="0">
                <a:solidFill>
                  <a:schemeClr val="accent5"/>
                </a:solidFill>
              </a:rPr>
              <a:t>count(</a:t>
            </a:r>
            <a:r>
              <a:rPr lang="en-US" sz="1400" b="1" dirty="0" err="1" smtClean="0">
                <a:solidFill>
                  <a:schemeClr val="accent5"/>
                </a:solidFill>
              </a:rPr>
              <a:t>first_name</a:t>
            </a:r>
            <a:r>
              <a:rPr lang="en-US" sz="1400" b="1" dirty="0" smtClean="0">
                <a:solidFill>
                  <a:schemeClr val="accent5"/>
                </a:solidFill>
              </a:rPr>
              <a:t>)</a:t>
            </a:r>
          </a:p>
          <a:p>
            <a:pPr lvl="1" indent="0">
              <a:buNone/>
            </a:pPr>
            <a:r>
              <a:rPr lang="en-US" sz="1400" b="1" dirty="0" smtClean="0">
                <a:solidFill>
                  <a:schemeClr val="accent5"/>
                </a:solidFill>
              </a:rPr>
              <a:t>FROM</a:t>
            </a:r>
          </a:p>
          <a:p>
            <a:pPr lvl="1" indent="0">
              <a:buNone/>
            </a:pPr>
            <a:r>
              <a:rPr lang="en-US" sz="1400" b="1" dirty="0">
                <a:solidFill>
                  <a:schemeClr val="accent5"/>
                </a:solidFill>
              </a:rPr>
              <a:t>	</a:t>
            </a:r>
            <a:r>
              <a:rPr lang="en-US" sz="1400" b="1" dirty="0" smtClean="0">
                <a:solidFill>
                  <a:schemeClr val="accent5"/>
                </a:solidFill>
              </a:rPr>
              <a:t>Customers</a:t>
            </a:r>
          </a:p>
          <a:p>
            <a:pPr lvl="1" indent="0">
              <a:buNone/>
            </a:pPr>
            <a:r>
              <a:rPr lang="en-US" sz="1400" b="1" dirty="0" smtClean="0">
                <a:solidFill>
                  <a:schemeClr val="accent5"/>
                </a:solidFill>
              </a:rPr>
              <a:t>WHERE </a:t>
            </a:r>
          </a:p>
          <a:p>
            <a:pPr lvl="1" indent="0">
              <a:buNone/>
            </a:pPr>
            <a:r>
              <a:rPr lang="en-US" sz="1400" b="1" dirty="0">
                <a:solidFill>
                  <a:schemeClr val="accent5"/>
                </a:solidFill>
              </a:rPr>
              <a:t>	</a:t>
            </a:r>
            <a:r>
              <a:rPr lang="en-US" sz="1400" b="1" dirty="0" smtClean="0">
                <a:solidFill>
                  <a:schemeClr val="accent5"/>
                </a:solidFill>
              </a:rPr>
              <a:t>count(</a:t>
            </a:r>
            <a:r>
              <a:rPr lang="en-US" sz="1400" b="1" dirty="0" err="1" smtClean="0">
                <a:solidFill>
                  <a:schemeClr val="accent5"/>
                </a:solidFill>
              </a:rPr>
              <a:t>first_name</a:t>
            </a:r>
            <a:r>
              <a:rPr lang="en-US" sz="1400" b="1" dirty="0" smtClean="0">
                <a:solidFill>
                  <a:schemeClr val="accent5"/>
                </a:solidFill>
              </a:rPr>
              <a:t>) &gt; 100</a:t>
            </a:r>
          </a:p>
          <a:p>
            <a:pPr lvl="1" indent="0">
              <a:buNone/>
            </a:pPr>
            <a:r>
              <a:rPr lang="en-US" sz="1400" b="1" dirty="0" smtClean="0">
                <a:solidFill>
                  <a:schemeClr val="accent5"/>
                </a:solidFill>
              </a:rPr>
              <a:t>GROUP BY </a:t>
            </a:r>
          </a:p>
          <a:p>
            <a:pPr lvl="1" indent="0">
              <a:buNone/>
            </a:pPr>
            <a:r>
              <a:rPr lang="en-US" sz="1400" b="1" dirty="0">
                <a:solidFill>
                  <a:schemeClr val="accent5"/>
                </a:solidFill>
              </a:rPr>
              <a:t>	</a:t>
            </a:r>
            <a:r>
              <a:rPr lang="en-US" sz="1400" b="1" dirty="0" err="1" smtClean="0">
                <a:solidFill>
                  <a:schemeClr val="accent5"/>
                </a:solidFill>
              </a:rPr>
              <a:t>customer_house</a:t>
            </a:r>
            <a:endParaRPr lang="en-US" sz="1400" b="1" dirty="0" smtClean="0">
              <a:solidFill>
                <a:schemeClr val="accent5"/>
              </a:solidFill>
            </a:endParaRPr>
          </a:p>
          <a:p>
            <a:pPr lvl="1" indent="0">
              <a:buNone/>
            </a:pPr>
            <a:endParaRPr lang="en-US" sz="1400" b="1" dirty="0">
              <a:solidFill>
                <a:schemeClr val="accent5"/>
              </a:solidFill>
            </a:endParaRPr>
          </a:p>
          <a:p>
            <a:pPr lvl="1" indent="0"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The HAVING clause will allow you to run the query but just SHOW items &gt; 100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224" y="2882679"/>
            <a:ext cx="4038600" cy="26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71267"/>
      </p:ext>
    </p:extLst>
  </p:cSld>
  <p:clrMapOvr>
    <a:masterClrMapping/>
  </p:clrMapOvr>
  <p:transition xmlns:p14="http://schemas.microsoft.com/office/powerpoint/2010/main"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ORDER BY CLAUSE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The </a:t>
            </a:r>
            <a:r>
              <a:rPr lang="en-US" sz="2400" b="1" dirty="0" smtClean="0">
                <a:solidFill>
                  <a:schemeClr val="bg1"/>
                </a:solidFill>
              </a:rPr>
              <a:t>ORDER BY </a:t>
            </a:r>
            <a:r>
              <a:rPr lang="en-US" sz="2400" dirty="0" smtClean="0">
                <a:solidFill>
                  <a:schemeClr val="bg1"/>
                </a:solidFill>
              </a:rPr>
              <a:t>clause basically decides what column should decide the order that things come back in. 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You have two options: </a:t>
            </a:r>
            <a:r>
              <a:rPr lang="en-US" sz="2400" b="1" dirty="0" err="1" smtClean="0">
                <a:solidFill>
                  <a:schemeClr val="bg1"/>
                </a:solidFill>
              </a:rPr>
              <a:t>asc</a:t>
            </a:r>
            <a:r>
              <a:rPr lang="en-US" sz="2400" dirty="0" smtClean="0">
                <a:solidFill>
                  <a:schemeClr val="bg1"/>
                </a:solidFill>
              </a:rPr>
              <a:t> or </a:t>
            </a:r>
            <a:r>
              <a:rPr lang="en-US" sz="2400" b="1" dirty="0" err="1" smtClean="0">
                <a:solidFill>
                  <a:schemeClr val="bg1"/>
                </a:solidFill>
              </a:rPr>
              <a:t>desc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(ascending or descending).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So if you wanted to order the number of customers by house you might do something like this:</a:t>
            </a:r>
          </a:p>
          <a:p>
            <a:pPr>
              <a:buSzPct val="70000"/>
            </a:pPr>
            <a:r>
              <a:rPr lang="en-US" sz="1600" b="1" dirty="0" smtClean="0">
                <a:solidFill>
                  <a:schemeClr val="bg1"/>
                </a:solidFill>
              </a:rPr>
              <a:t>SELECT</a:t>
            </a:r>
          </a:p>
          <a:p>
            <a:pPr>
              <a:buSzPct val="70000"/>
            </a:pPr>
            <a:r>
              <a:rPr lang="en-US" sz="1600" b="1" dirty="0">
                <a:solidFill>
                  <a:schemeClr val="bg1"/>
                </a:solidFill>
              </a:rPr>
              <a:t>	</a:t>
            </a:r>
            <a:r>
              <a:rPr lang="en-US" sz="1600" b="1" dirty="0" err="1" smtClean="0">
                <a:solidFill>
                  <a:schemeClr val="bg1"/>
                </a:solidFill>
              </a:rPr>
              <a:t>customer_house</a:t>
            </a:r>
            <a:r>
              <a:rPr lang="en-US" sz="1600" b="1" dirty="0" smtClean="0">
                <a:solidFill>
                  <a:schemeClr val="bg1"/>
                </a:solidFill>
              </a:rPr>
              <a:t>,</a:t>
            </a:r>
          </a:p>
          <a:p>
            <a:pPr>
              <a:buSzPct val="70000"/>
            </a:pPr>
            <a:r>
              <a:rPr lang="en-US" sz="1600" b="1" dirty="0" smtClean="0">
                <a:solidFill>
                  <a:schemeClr val="bg1"/>
                </a:solidFill>
              </a:rPr>
              <a:t>	count(</a:t>
            </a:r>
            <a:r>
              <a:rPr lang="en-US" sz="1600" b="1" dirty="0" err="1" smtClean="0">
                <a:solidFill>
                  <a:schemeClr val="bg1"/>
                </a:solidFill>
              </a:rPr>
              <a:t>first_name</a:t>
            </a:r>
            <a:r>
              <a:rPr lang="en-US" sz="1600" b="1" dirty="0" smtClean="0">
                <a:solidFill>
                  <a:schemeClr val="bg1"/>
                </a:solidFill>
              </a:rPr>
              <a:t>)</a:t>
            </a:r>
          </a:p>
          <a:p>
            <a:pPr>
              <a:buSzPct val="70000"/>
            </a:pPr>
            <a:r>
              <a:rPr lang="en-US" sz="1600" b="1" dirty="0" smtClean="0">
                <a:solidFill>
                  <a:schemeClr val="bg1"/>
                </a:solidFill>
              </a:rPr>
              <a:t>FROM</a:t>
            </a:r>
          </a:p>
          <a:p>
            <a:pPr>
              <a:buSzPct val="70000"/>
            </a:pPr>
            <a:r>
              <a:rPr lang="en-US" sz="1600" b="1" dirty="0" smtClean="0">
                <a:solidFill>
                  <a:schemeClr val="bg1"/>
                </a:solidFill>
              </a:rPr>
              <a:t>	Customers</a:t>
            </a:r>
          </a:p>
          <a:p>
            <a:pPr>
              <a:buSzPct val="70000"/>
            </a:pPr>
            <a:r>
              <a:rPr lang="en-US" sz="1600" b="1" dirty="0" smtClean="0">
                <a:solidFill>
                  <a:schemeClr val="bg1"/>
                </a:solidFill>
              </a:rPr>
              <a:t>GROUP BY </a:t>
            </a:r>
          </a:p>
          <a:p>
            <a:pPr>
              <a:buSzPct val="70000"/>
            </a:pPr>
            <a:r>
              <a:rPr lang="en-US" sz="1600" b="1" dirty="0">
                <a:solidFill>
                  <a:schemeClr val="bg1"/>
                </a:solidFill>
              </a:rPr>
              <a:t>	</a:t>
            </a:r>
            <a:r>
              <a:rPr lang="en-US" sz="1600" b="1" dirty="0" err="1" smtClean="0">
                <a:solidFill>
                  <a:schemeClr val="bg1"/>
                </a:solidFill>
              </a:rPr>
              <a:t>customer_house</a:t>
            </a:r>
            <a:endParaRPr lang="en-US" sz="1600" b="1" dirty="0" smtClean="0">
              <a:solidFill>
                <a:schemeClr val="bg1"/>
              </a:solidFill>
            </a:endParaRPr>
          </a:p>
          <a:p>
            <a:pPr>
              <a:buSzPct val="70000"/>
            </a:pPr>
            <a:r>
              <a:rPr lang="en-US" sz="1600" b="1" dirty="0" smtClean="0">
                <a:solidFill>
                  <a:schemeClr val="bg1"/>
                </a:solidFill>
              </a:rPr>
              <a:t>ORDER BY </a:t>
            </a:r>
          </a:p>
          <a:p>
            <a:pPr>
              <a:buSzPct val="70000"/>
            </a:pPr>
            <a:r>
              <a:rPr lang="en-US" sz="1600" b="1" dirty="0">
                <a:solidFill>
                  <a:schemeClr val="bg1"/>
                </a:solidFill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</a:rPr>
              <a:t>count(</a:t>
            </a:r>
            <a:r>
              <a:rPr lang="en-US" sz="1600" b="1" dirty="0" err="1" smtClean="0">
                <a:solidFill>
                  <a:schemeClr val="bg1"/>
                </a:solidFill>
              </a:rPr>
              <a:t>first_name</a:t>
            </a:r>
            <a:r>
              <a:rPr lang="en-US" sz="1600" b="1" dirty="0" smtClean="0">
                <a:solidFill>
                  <a:schemeClr val="bg1"/>
                </a:solidFill>
              </a:rPr>
              <a:t>) </a:t>
            </a:r>
            <a:r>
              <a:rPr lang="en-US" sz="1600" b="1" dirty="0" err="1" smtClean="0">
                <a:solidFill>
                  <a:schemeClr val="bg1"/>
                </a:solidFill>
              </a:rPr>
              <a:t>desc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709990"/>
              </p:ext>
            </p:extLst>
          </p:nvPr>
        </p:nvGraphicFramePr>
        <p:xfrm>
          <a:off x="3722077" y="4767384"/>
          <a:ext cx="459153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5769"/>
                <a:gridCol w="229576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Customers</a:t>
                      </a:r>
                      <a:r>
                        <a:rPr lang="en-US" baseline="0" dirty="0" smtClean="0"/>
                        <a:t> count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Slytherin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Ravenclaw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491388"/>
      </p:ext>
    </p:extLst>
  </p:cSld>
  <p:clrMapOvr>
    <a:masterClrMapping/>
  </p:clrMapOvr>
  <p:transition xmlns:p14="http://schemas.microsoft.com/office/powerpoint/2010/main"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LIMIT CLAUSE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What if we have a TON of data coming back (like, over 1,000,000 rows?). This is where the </a:t>
            </a:r>
            <a:r>
              <a:rPr lang="en-US" sz="2400" b="1" dirty="0" smtClean="0">
                <a:solidFill>
                  <a:schemeClr val="bg1"/>
                </a:solidFill>
              </a:rPr>
              <a:t>LIMIT</a:t>
            </a:r>
            <a:r>
              <a:rPr lang="en-US" sz="2400" dirty="0" smtClean="0">
                <a:solidFill>
                  <a:schemeClr val="bg1"/>
                </a:solidFill>
              </a:rPr>
              <a:t> clause comes in handy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We can LIMIT the amount of rows we return by saying “just 100 rows” or </a:t>
            </a:r>
            <a:r>
              <a:rPr lang="en-US" sz="2400" b="1" dirty="0" smtClean="0">
                <a:solidFill>
                  <a:schemeClr val="bg1"/>
                </a:solidFill>
              </a:rPr>
              <a:t>LIMIT 100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So for JUST the top 100 customers (ordered alphabetically by name):</a:t>
            </a:r>
          </a:p>
          <a:p>
            <a:pPr>
              <a:buSzPct val="70000"/>
            </a:pPr>
            <a:r>
              <a:rPr lang="en-US" sz="2400" b="1" dirty="0" smtClean="0">
                <a:solidFill>
                  <a:schemeClr val="bg1"/>
                </a:solidFill>
              </a:rPr>
              <a:t>SELECT *</a:t>
            </a:r>
          </a:p>
          <a:p>
            <a:pPr>
              <a:buSzPct val="70000"/>
            </a:pPr>
            <a:r>
              <a:rPr lang="en-US" sz="2400" b="1" dirty="0" smtClean="0">
                <a:solidFill>
                  <a:schemeClr val="bg1"/>
                </a:solidFill>
              </a:rPr>
              <a:t>FROM</a:t>
            </a:r>
          </a:p>
          <a:p>
            <a:pPr>
              <a:buSzPct val="70000"/>
            </a:pPr>
            <a:r>
              <a:rPr lang="en-US" sz="2400" b="1" dirty="0">
                <a:solidFill>
                  <a:schemeClr val="bg1"/>
                </a:solidFill>
              </a:rPr>
              <a:t>	</a:t>
            </a:r>
            <a:r>
              <a:rPr lang="en-US" sz="2400" b="1" dirty="0" smtClean="0">
                <a:solidFill>
                  <a:schemeClr val="bg1"/>
                </a:solidFill>
              </a:rPr>
              <a:t>customers</a:t>
            </a:r>
          </a:p>
          <a:p>
            <a:pPr>
              <a:buSzPct val="70000"/>
            </a:pPr>
            <a:r>
              <a:rPr lang="en-US" sz="2400" b="1" dirty="0" smtClean="0">
                <a:solidFill>
                  <a:schemeClr val="bg1"/>
                </a:solidFill>
              </a:rPr>
              <a:t>ORDER BY </a:t>
            </a:r>
            <a:r>
              <a:rPr lang="en-US" sz="2400" b="1" dirty="0" err="1" smtClean="0">
                <a:solidFill>
                  <a:schemeClr val="bg1"/>
                </a:solidFill>
              </a:rPr>
              <a:t>first_name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asc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>
              <a:buSzPct val="70000"/>
            </a:pPr>
            <a:r>
              <a:rPr lang="en-US" sz="2400" b="1" dirty="0" smtClean="0">
                <a:solidFill>
                  <a:schemeClr val="bg1"/>
                </a:solidFill>
              </a:rPr>
              <a:t>LIMIT 100;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85" y="4122703"/>
            <a:ext cx="4425462" cy="184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03000"/>
      </p:ext>
    </p:extLst>
  </p:cSld>
  <p:clrMapOvr>
    <a:masterClrMapping/>
  </p:clrMapOvr>
  <p:transition xmlns:p14="http://schemas.microsoft.com/office/powerpoint/2010/main"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Now let’s bring it all together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sz="2400" i="1" dirty="0" smtClean="0">
                <a:solidFill>
                  <a:schemeClr val="bg1"/>
                </a:solidFill>
              </a:rPr>
              <a:t>So everyone try to parse this statement (what is it telling me?)</a:t>
            </a:r>
          </a:p>
          <a:p>
            <a:pPr>
              <a:buSzPct val="70000"/>
            </a:pPr>
            <a:r>
              <a:rPr lang="en-US" sz="1800" b="1" dirty="0" smtClean="0">
                <a:solidFill>
                  <a:schemeClr val="bg1"/>
                </a:solidFill>
              </a:rPr>
              <a:t>SELECT</a:t>
            </a:r>
          </a:p>
          <a:p>
            <a:pPr>
              <a:buSzPct val="70000"/>
            </a:pPr>
            <a:r>
              <a:rPr lang="en-US" sz="1800" b="1" dirty="0">
                <a:solidFill>
                  <a:schemeClr val="bg1"/>
                </a:solidFill>
              </a:rPr>
              <a:t>	</a:t>
            </a:r>
            <a:r>
              <a:rPr lang="en-US" sz="1800" b="1" dirty="0" err="1" smtClean="0">
                <a:solidFill>
                  <a:schemeClr val="bg1"/>
                </a:solidFill>
              </a:rPr>
              <a:t>customer_name</a:t>
            </a:r>
            <a:r>
              <a:rPr lang="en-US" sz="1800" b="1" dirty="0" smtClean="0">
                <a:solidFill>
                  <a:schemeClr val="bg1"/>
                </a:solidFill>
              </a:rPr>
              <a:t>,</a:t>
            </a:r>
          </a:p>
          <a:p>
            <a:pPr>
              <a:buSzPct val="70000"/>
            </a:pPr>
            <a:r>
              <a:rPr lang="en-US" sz="1800" b="1" dirty="0">
                <a:solidFill>
                  <a:schemeClr val="bg1"/>
                </a:solidFill>
              </a:rPr>
              <a:t>	</a:t>
            </a:r>
            <a:r>
              <a:rPr lang="en-US" sz="1800" b="1" dirty="0" smtClean="0">
                <a:solidFill>
                  <a:schemeClr val="bg1"/>
                </a:solidFill>
              </a:rPr>
              <a:t>SUM(</a:t>
            </a:r>
            <a:r>
              <a:rPr lang="en-US" sz="1800" b="1" dirty="0" err="1" smtClean="0">
                <a:solidFill>
                  <a:schemeClr val="bg1"/>
                </a:solidFill>
              </a:rPr>
              <a:t>total_cost_of_transaction</a:t>
            </a:r>
            <a:r>
              <a:rPr lang="en-US" sz="1800" b="1" dirty="0" smtClean="0">
                <a:solidFill>
                  <a:schemeClr val="bg1"/>
                </a:solidFill>
              </a:rPr>
              <a:t>) </a:t>
            </a:r>
            <a:endParaRPr lang="en-US" sz="1800" b="1" dirty="0">
              <a:solidFill>
                <a:schemeClr val="bg1"/>
              </a:solidFill>
            </a:endParaRPr>
          </a:p>
          <a:p>
            <a:pPr>
              <a:buSzPct val="70000"/>
            </a:pPr>
            <a:r>
              <a:rPr lang="en-US" sz="1800" b="1" dirty="0" smtClean="0">
                <a:solidFill>
                  <a:schemeClr val="bg1"/>
                </a:solidFill>
              </a:rPr>
              <a:t>FROM</a:t>
            </a:r>
          </a:p>
          <a:p>
            <a:pPr>
              <a:buSzPct val="70000"/>
            </a:pPr>
            <a:r>
              <a:rPr lang="en-US" sz="1800" b="1" dirty="0">
                <a:solidFill>
                  <a:schemeClr val="bg1"/>
                </a:solidFill>
              </a:rPr>
              <a:t>	</a:t>
            </a:r>
            <a:r>
              <a:rPr lang="en-US" sz="1800" b="1" dirty="0" smtClean="0">
                <a:solidFill>
                  <a:schemeClr val="bg1"/>
                </a:solidFill>
              </a:rPr>
              <a:t>customer</a:t>
            </a:r>
          </a:p>
          <a:p>
            <a:pPr>
              <a:buSzPct val="70000"/>
            </a:pPr>
            <a:r>
              <a:rPr lang="en-US" sz="1800" b="1" dirty="0" smtClean="0">
                <a:solidFill>
                  <a:schemeClr val="bg1"/>
                </a:solidFill>
              </a:rPr>
              <a:t>JOIN</a:t>
            </a:r>
          </a:p>
          <a:p>
            <a:pPr>
              <a:buSzPct val="70000"/>
            </a:pPr>
            <a:r>
              <a:rPr lang="en-US" sz="1800" b="1" dirty="0">
                <a:solidFill>
                  <a:schemeClr val="bg1"/>
                </a:solidFill>
              </a:rPr>
              <a:t>	</a:t>
            </a:r>
            <a:r>
              <a:rPr lang="en-US" sz="1800" b="1" dirty="0" smtClean="0">
                <a:solidFill>
                  <a:schemeClr val="bg1"/>
                </a:solidFill>
              </a:rPr>
              <a:t>transactions on (</a:t>
            </a:r>
            <a:r>
              <a:rPr lang="en-US" sz="1800" b="1" dirty="0" err="1" smtClean="0">
                <a:solidFill>
                  <a:schemeClr val="bg1"/>
                </a:solidFill>
              </a:rPr>
              <a:t>transaction.customer_id</a:t>
            </a:r>
            <a:r>
              <a:rPr lang="en-US" sz="1800" b="1" dirty="0" smtClean="0">
                <a:solidFill>
                  <a:schemeClr val="bg1"/>
                </a:solidFill>
              </a:rPr>
              <a:t> = </a:t>
            </a:r>
            <a:r>
              <a:rPr lang="en-US" sz="1800" b="1" dirty="0" err="1" smtClean="0">
                <a:solidFill>
                  <a:schemeClr val="bg1"/>
                </a:solidFill>
              </a:rPr>
              <a:t>customer.customer_id</a:t>
            </a:r>
            <a:r>
              <a:rPr lang="en-US" sz="1800" b="1" dirty="0" smtClean="0">
                <a:solidFill>
                  <a:schemeClr val="bg1"/>
                </a:solidFill>
              </a:rPr>
              <a:t>)</a:t>
            </a:r>
          </a:p>
          <a:p>
            <a:pPr>
              <a:buSzPct val="70000"/>
            </a:pPr>
            <a:r>
              <a:rPr lang="en-US" sz="1800" b="1" dirty="0" smtClean="0">
                <a:solidFill>
                  <a:schemeClr val="bg1"/>
                </a:solidFill>
              </a:rPr>
              <a:t>WHERE </a:t>
            </a:r>
          </a:p>
          <a:p>
            <a:pPr>
              <a:buSzPct val="70000"/>
            </a:pPr>
            <a:r>
              <a:rPr lang="en-US" sz="1800" b="1" dirty="0">
                <a:solidFill>
                  <a:schemeClr val="bg1"/>
                </a:solidFill>
              </a:rPr>
              <a:t>	</a:t>
            </a:r>
            <a:r>
              <a:rPr lang="en-US" sz="1800" b="1" dirty="0" err="1" smtClean="0">
                <a:solidFill>
                  <a:schemeClr val="bg1"/>
                </a:solidFill>
              </a:rPr>
              <a:t>customer_house</a:t>
            </a:r>
            <a:r>
              <a:rPr lang="en-US" sz="1800" b="1" dirty="0" smtClean="0">
                <a:solidFill>
                  <a:schemeClr val="bg1"/>
                </a:solidFill>
              </a:rPr>
              <a:t> = ‘Gryffindor’</a:t>
            </a:r>
          </a:p>
          <a:p>
            <a:pPr>
              <a:buSzPct val="70000"/>
            </a:pPr>
            <a:r>
              <a:rPr lang="en-US" sz="1800" b="1" dirty="0" smtClean="0">
                <a:solidFill>
                  <a:schemeClr val="bg1"/>
                </a:solidFill>
              </a:rPr>
              <a:t>GROUP BY </a:t>
            </a:r>
          </a:p>
          <a:p>
            <a:pPr>
              <a:buSzPct val="70000"/>
            </a:pPr>
            <a:r>
              <a:rPr lang="en-US" sz="1800" b="1" dirty="0">
                <a:solidFill>
                  <a:schemeClr val="bg1"/>
                </a:solidFill>
              </a:rPr>
              <a:t>	</a:t>
            </a:r>
            <a:r>
              <a:rPr lang="en-US" sz="1800" b="1" dirty="0" err="1" smtClean="0">
                <a:solidFill>
                  <a:schemeClr val="bg1"/>
                </a:solidFill>
              </a:rPr>
              <a:t>customer_name</a:t>
            </a:r>
            <a:endParaRPr lang="en-US" sz="1800" b="1" dirty="0" smtClean="0">
              <a:solidFill>
                <a:schemeClr val="bg1"/>
              </a:solidFill>
            </a:endParaRPr>
          </a:p>
          <a:p>
            <a:pPr>
              <a:buSzPct val="70000"/>
            </a:pPr>
            <a:r>
              <a:rPr lang="en-US" sz="1800" b="1" dirty="0" smtClean="0">
                <a:solidFill>
                  <a:schemeClr val="bg1"/>
                </a:solidFill>
              </a:rPr>
              <a:t>ORDER BY SUM(</a:t>
            </a:r>
            <a:r>
              <a:rPr lang="en-US" sz="1800" b="1" dirty="0" err="1" smtClean="0">
                <a:solidFill>
                  <a:schemeClr val="bg1"/>
                </a:solidFill>
              </a:rPr>
              <a:t>total_cost_of_transaction</a:t>
            </a:r>
            <a:r>
              <a:rPr lang="en-US" sz="1800" b="1" dirty="0" smtClean="0">
                <a:solidFill>
                  <a:schemeClr val="bg1"/>
                </a:solidFill>
              </a:rPr>
              <a:t>)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desc</a:t>
            </a:r>
            <a:endParaRPr lang="en-US" sz="1800" b="1" dirty="0" smtClean="0">
              <a:solidFill>
                <a:schemeClr val="bg1"/>
              </a:solidFill>
            </a:endParaRPr>
          </a:p>
          <a:p>
            <a:pPr>
              <a:buSzPct val="70000"/>
            </a:pPr>
            <a:r>
              <a:rPr lang="en-US" sz="1800" b="1" dirty="0" smtClean="0">
                <a:solidFill>
                  <a:schemeClr val="bg1"/>
                </a:solidFill>
              </a:rPr>
              <a:t>LIMIT 100;</a:t>
            </a:r>
          </a:p>
        </p:txBody>
      </p:sp>
    </p:spTree>
    <p:extLst>
      <p:ext uri="{BB962C8B-B14F-4D97-AF65-F5344CB8AC3E}">
        <p14:creationId xmlns:p14="http://schemas.microsoft.com/office/powerpoint/2010/main" val="1033247053"/>
      </p:ext>
    </p:extLst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Introduction to SQL</a:t>
            </a:r>
            <a:endParaRPr dirty="0"/>
          </a:p>
        </p:txBody>
      </p:sp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objectives</a:t>
            </a:r>
          </a:p>
        </p:txBody>
      </p:sp>
      <p:sp>
        <p:nvSpPr>
          <p:cNvPr id="295" name="Shape 295"/>
          <p:cNvSpPr/>
          <p:nvPr/>
        </p:nvSpPr>
        <p:spPr>
          <a:xfrm>
            <a:off x="462275" y="2143861"/>
            <a:ext cx="8125271" cy="3578088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60076" indent="-160076" defTabSz="510244">
              <a:spcBef>
                <a:spcPts val="788"/>
              </a:spcBef>
              <a:buSzPct val="70000"/>
              <a:buFont typeface="Lucida Grande"/>
              <a:buChar char="‣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lang="en-US" smtClean="0"/>
              <a:t>Understand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6723373"/>
      </p:ext>
    </p:extLst>
  </p:cSld>
  <p:clrMapOvr>
    <a:masterClrMapping/>
  </p:clrMapOvr>
  <p:transition xmlns:p14="http://schemas.microsoft.com/office/powerpoint/2010/main"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Now let’s bring it all together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Please list all of the parts of a SQL query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What does the “WHERE” clause do again? 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When I “GROUP BY” something- what am I doing? </a:t>
            </a:r>
          </a:p>
          <a:p>
            <a:pPr marL="342900" indent="-342900">
              <a:buSzPct val="70000"/>
              <a:buFont typeface="Arial"/>
              <a:buChar char="•"/>
            </a:pPr>
            <a:endParaRPr lang="en-US" sz="1800" b="1" dirty="0" smtClean="0">
              <a:solidFill>
                <a:schemeClr val="bg1"/>
              </a:solidFill>
            </a:endParaRP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One more thing…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There are two types of data- there is data that is MOVING and being UPDATED CONSTANTLY (in our example- the TRANSACTION table). 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ONE customer can have MULTIPLE transactions (for example)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But MULTIPLE CUSTOMERS can’t have ONE transaction- right?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462" y="4779107"/>
            <a:ext cx="3048000" cy="18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81940"/>
      </p:ext>
    </p:extLst>
  </p:cSld>
  <p:clrMapOvr>
    <a:masterClrMapping/>
  </p:clrMapOvr>
  <p:transition xmlns:p14="http://schemas.microsoft.com/office/powerpoint/2010/main"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Now let’s bring it all together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Keep this one-to-many thing in mind and you can realize that there are basically two TYPES of tables: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DIMENSION tables: </a:t>
            </a:r>
            <a:r>
              <a:rPr lang="en-US" sz="1800" dirty="0" smtClean="0">
                <a:solidFill>
                  <a:schemeClr val="bg1"/>
                </a:solidFill>
              </a:rPr>
              <a:t>where there is one entry per customer, per product, per…whatever.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TRANSACTION tables:</a:t>
            </a:r>
            <a:r>
              <a:rPr lang="en-US" sz="1800" dirty="0" smtClean="0">
                <a:solidFill>
                  <a:schemeClr val="bg1"/>
                </a:solidFill>
              </a:rPr>
              <a:t> These are tables that link to DIMENSION tables (on a common column). These are the ones where a single DIMENSION (customer, item, </a:t>
            </a:r>
            <a:r>
              <a:rPr lang="en-US" sz="1800" dirty="0" err="1" smtClean="0">
                <a:solidFill>
                  <a:schemeClr val="bg1"/>
                </a:solidFill>
              </a:rPr>
              <a:t>etc</a:t>
            </a:r>
            <a:r>
              <a:rPr lang="en-US" sz="1800" dirty="0" smtClean="0">
                <a:solidFill>
                  <a:schemeClr val="bg1"/>
                </a:solidFill>
              </a:rPr>
              <a:t>) can appear in the TRANSACTION table multiple times.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In most databases these tables are denoted by “</a:t>
            </a:r>
            <a:r>
              <a:rPr lang="en-US" sz="1800" b="1" dirty="0" err="1" smtClean="0">
                <a:solidFill>
                  <a:schemeClr val="bg1"/>
                </a:solidFill>
              </a:rPr>
              <a:t>dim_customer</a:t>
            </a:r>
            <a:r>
              <a:rPr lang="en-US" sz="1800" b="1" dirty="0" smtClean="0">
                <a:solidFill>
                  <a:schemeClr val="bg1"/>
                </a:solidFill>
              </a:rPr>
              <a:t>” or “</a:t>
            </a:r>
            <a:r>
              <a:rPr lang="en-US" sz="1800" b="1" dirty="0" err="1" smtClean="0">
                <a:solidFill>
                  <a:schemeClr val="bg1"/>
                </a:solidFill>
              </a:rPr>
              <a:t>Transactions_August</a:t>
            </a:r>
            <a:r>
              <a:rPr lang="en-US" sz="1800" b="1" dirty="0" smtClean="0">
                <a:solidFill>
                  <a:schemeClr val="bg1"/>
                </a:solidFill>
              </a:rPr>
              <a:t>”…something like that.</a:t>
            </a:r>
          </a:p>
        </p:txBody>
      </p:sp>
    </p:spTree>
    <p:extLst>
      <p:ext uri="{BB962C8B-B14F-4D97-AF65-F5344CB8AC3E}">
        <p14:creationId xmlns:p14="http://schemas.microsoft.com/office/powerpoint/2010/main" val="1730378930"/>
      </p:ext>
    </p:extLst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Intro to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4"/>
          </p:nvPr>
        </p:nvSpPr>
        <p:spPr>
          <a:xfrm>
            <a:off x="446485" y="1383527"/>
            <a:ext cx="8251031" cy="3277243"/>
          </a:xfrm>
        </p:spPr>
        <p:txBody>
          <a:bodyPr/>
          <a:lstStyle/>
          <a:p>
            <a:r>
              <a:rPr lang="en-US" dirty="0" smtClean="0"/>
              <a:t>Connecting to a SQL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952600"/>
      </p:ext>
    </p:extLst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Connecting to a </a:t>
            </a:r>
            <a:r>
              <a:rPr lang="en-US" dirty="0" err="1" smtClean="0"/>
              <a:t>sql</a:t>
            </a:r>
            <a:r>
              <a:rPr lang="en-US" dirty="0" smtClean="0"/>
              <a:t> data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SQL comes in many forms: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MYSQL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POSTGRESQL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MSSQL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T-SQL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ORACLE-SQL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And many, many more…</a:t>
            </a:r>
          </a:p>
          <a:p>
            <a:pPr marL="863068" lvl="1" indent="-342900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For all intents and purposes at this stage of your SQL development- what is the difference in these SQL types?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615" y="4972538"/>
            <a:ext cx="3429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06293"/>
      </p:ext>
    </p:extLst>
  </p:cSld>
  <p:clrMapOvr>
    <a:masterClrMapping/>
  </p:clrMapOvr>
  <p:transition xmlns:p14="http://schemas.microsoft.com/office/powerpoint/2010/main"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Connecting to a </a:t>
            </a:r>
            <a:r>
              <a:rPr lang="en-US" dirty="0" err="1" smtClean="0"/>
              <a:t>sql</a:t>
            </a:r>
            <a:r>
              <a:rPr lang="en-US" dirty="0" smtClean="0"/>
              <a:t> data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At your current level it is safe to treat them </a:t>
            </a:r>
            <a:r>
              <a:rPr lang="en-US" sz="1800" b="1" dirty="0" smtClean="0">
                <a:solidFill>
                  <a:schemeClr val="bg1"/>
                </a:solidFill>
              </a:rPr>
              <a:t>exactly the same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Here is a complete list of differences in types of SQL (at your level- at very advanced SQL queries the differences show up).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07" y="2299187"/>
            <a:ext cx="6994770" cy="450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56945"/>
      </p:ext>
    </p:extLst>
  </p:cSld>
  <p:clrMapOvr>
    <a:masterClrMapping/>
  </p:clrMapOvr>
  <p:transition xmlns:p14="http://schemas.microsoft.com/office/powerpoint/2010/main"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Connecting to a </a:t>
            </a:r>
            <a:r>
              <a:rPr lang="en-US" dirty="0" err="1" smtClean="0"/>
              <a:t>sql</a:t>
            </a:r>
            <a:r>
              <a:rPr lang="en-US" dirty="0" smtClean="0"/>
              <a:t> data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Knowing that- what do you need to connect to SQL?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An </a:t>
            </a:r>
            <a:r>
              <a:rPr lang="en-US" sz="1800" b="1" dirty="0" smtClean="0">
                <a:solidFill>
                  <a:schemeClr val="bg1"/>
                </a:solidFill>
              </a:rPr>
              <a:t>Address </a:t>
            </a:r>
            <a:r>
              <a:rPr lang="en-US" sz="1800" dirty="0" smtClean="0">
                <a:solidFill>
                  <a:schemeClr val="bg1"/>
                </a:solidFill>
              </a:rPr>
              <a:t>for the SQL server (it can be an IP address)</a:t>
            </a:r>
          </a:p>
          <a:p>
            <a:pPr marL="863068" lvl="1" indent="-342900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endParaRPr lang="en-US" sz="1800" dirty="0" smtClean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endParaRPr lang="en-US" sz="1800" dirty="0" smtClean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endParaRPr lang="en-US" sz="1800" dirty="0" smtClean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A </a:t>
            </a:r>
            <a:r>
              <a:rPr lang="en-US" sz="1800" b="1" dirty="0" smtClean="0">
                <a:solidFill>
                  <a:schemeClr val="bg1"/>
                </a:solidFill>
              </a:rPr>
              <a:t>username </a:t>
            </a:r>
            <a:r>
              <a:rPr lang="en-US" sz="1800" dirty="0" smtClean="0">
                <a:solidFill>
                  <a:schemeClr val="bg1"/>
                </a:solidFill>
              </a:rPr>
              <a:t>and </a:t>
            </a:r>
            <a:r>
              <a:rPr lang="en-US" sz="1800" b="1" dirty="0" smtClean="0">
                <a:solidFill>
                  <a:schemeClr val="bg1"/>
                </a:solidFill>
              </a:rPr>
              <a:t>password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Permissions </a:t>
            </a:r>
            <a:r>
              <a:rPr lang="en-US" sz="1800" dirty="0" smtClean="0">
                <a:solidFill>
                  <a:schemeClr val="bg1"/>
                </a:solidFill>
              </a:rPr>
              <a:t>(from your local Database Administrator) to access the database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A Graphical User Interface</a:t>
            </a:r>
          </a:p>
          <a:p>
            <a:pPr marL="863068" lvl="1" indent="-342900">
              <a:buFont typeface="Arial"/>
              <a:buChar char="•"/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224" y="2116771"/>
            <a:ext cx="3912408" cy="206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18772"/>
      </p:ext>
    </p:extLst>
  </p:cSld>
  <p:clrMapOvr>
    <a:masterClrMapping/>
  </p:clrMapOvr>
  <p:transition xmlns:p14="http://schemas.microsoft.com/office/powerpoint/2010/main"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Connecting to a </a:t>
            </a:r>
            <a:r>
              <a:rPr lang="en-US" dirty="0" err="1" smtClean="0"/>
              <a:t>sql</a:t>
            </a:r>
            <a:r>
              <a:rPr lang="en-US" dirty="0" smtClean="0"/>
              <a:t> data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863068" lvl="1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So why is my DBA so so mean and refuses to give me access?</a:t>
            </a:r>
          </a:p>
          <a:p>
            <a:pPr marL="863068" lvl="1" indent="-342900">
              <a:buFont typeface="Arial"/>
              <a:buChar char="•"/>
            </a:pPr>
            <a:endParaRPr lang="en-US" sz="1800" b="1" dirty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endParaRPr lang="en-US" sz="1800" b="1" dirty="0" smtClean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endParaRPr lang="en-US" sz="1800" b="1" dirty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endParaRPr lang="en-US" sz="1800" b="1" dirty="0" smtClean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endParaRPr lang="en-US" sz="1800" b="1" dirty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endParaRPr lang="en-US" sz="1800" b="1" dirty="0" smtClean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Keep in mind that Databases are a </a:t>
            </a:r>
            <a:r>
              <a:rPr lang="en-US" sz="1800" b="1" dirty="0" smtClean="0">
                <a:solidFill>
                  <a:schemeClr val="bg1"/>
                </a:solidFill>
              </a:rPr>
              <a:t>shared resource</a:t>
            </a:r>
            <a:r>
              <a:rPr lang="en-US" sz="1800" dirty="0" smtClean="0">
                <a:solidFill>
                  <a:schemeClr val="bg1"/>
                </a:solidFill>
              </a:rPr>
              <a:t>. If too many people are querying at the same time you can affect performance negatively. Remember this guy? He only has limited abilities to bring people stuff.</a:t>
            </a:r>
            <a:endParaRPr lang="en-US" sz="1800" b="1" dirty="0" smtClean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115" y="1801446"/>
            <a:ext cx="3937000" cy="2070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192" y="4992076"/>
            <a:ext cx="2390962" cy="171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38121"/>
      </p:ext>
    </p:extLst>
  </p:cSld>
  <p:clrMapOvr>
    <a:masterClrMapping/>
  </p:clrMapOvr>
  <p:transition xmlns:p14="http://schemas.microsoft.com/office/powerpoint/2010/main"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Connecting to a </a:t>
            </a:r>
            <a:r>
              <a:rPr lang="en-US" dirty="0" err="1" smtClean="0"/>
              <a:t>sql</a:t>
            </a:r>
            <a:r>
              <a:rPr lang="en-US" dirty="0" smtClean="0"/>
              <a:t> data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863068" lvl="1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That being said:</a:t>
            </a:r>
            <a:r>
              <a:rPr lang="en-US" sz="1800" dirty="0" smtClean="0">
                <a:solidFill>
                  <a:schemeClr val="bg1"/>
                </a:solidFill>
              </a:rPr>
              <a:t> SQL is EVERYWHERE right now.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When you put your name into a username bar in Facebook- in the background this is what’s happening:</a:t>
            </a:r>
          </a:p>
          <a:p>
            <a:pPr marL="863068" lvl="1" indent="-342900">
              <a:buFont typeface="Arial"/>
              <a:buChar char="•"/>
            </a:pPr>
            <a:endParaRPr lang="en-US" sz="1800" b="1" dirty="0">
              <a:solidFill>
                <a:schemeClr val="bg1"/>
              </a:solidFill>
            </a:endParaRPr>
          </a:p>
          <a:p>
            <a:pPr marL="1223184" lvl="2" indent="-342900"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SELECT * FROM </a:t>
            </a:r>
            <a:r>
              <a:rPr lang="en-US" sz="1800" dirty="0" err="1" smtClean="0">
                <a:solidFill>
                  <a:schemeClr val="bg1"/>
                </a:solidFill>
              </a:rPr>
              <a:t>tblCustomers</a:t>
            </a:r>
            <a:r>
              <a:rPr lang="en-US" sz="1800" dirty="0" smtClean="0">
                <a:solidFill>
                  <a:schemeClr val="bg1"/>
                </a:solidFill>
              </a:rPr>
              <a:t> where username = ‘</a:t>
            </a:r>
            <a:r>
              <a:rPr lang="en-US" sz="1800" dirty="0" err="1" smtClean="0">
                <a:solidFill>
                  <a:schemeClr val="bg1"/>
                </a:solidFill>
              </a:rPr>
              <a:t>yourusername</a:t>
            </a:r>
            <a:r>
              <a:rPr lang="en-US" sz="1800" dirty="0" smtClean="0">
                <a:solidFill>
                  <a:schemeClr val="bg1"/>
                </a:solidFill>
              </a:rPr>
              <a:t>’;</a:t>
            </a:r>
          </a:p>
          <a:p>
            <a:pPr lvl="2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lvl="2" indent="0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That’s because Facebook is built on the LAMP stack (Linux, Apache, </a:t>
            </a:r>
            <a:r>
              <a:rPr lang="en-US" sz="1800" b="1" dirty="0" smtClean="0">
                <a:solidFill>
                  <a:schemeClr val="bg1"/>
                </a:solidFill>
              </a:rPr>
              <a:t>MYSQL</a:t>
            </a:r>
            <a:r>
              <a:rPr lang="en-US" sz="1800" dirty="0" smtClean="0">
                <a:solidFill>
                  <a:schemeClr val="bg1"/>
                </a:solidFill>
              </a:rPr>
              <a:t>, PHP)</a:t>
            </a:r>
          </a:p>
        </p:txBody>
      </p:sp>
    </p:spTree>
    <p:extLst>
      <p:ext uri="{BB962C8B-B14F-4D97-AF65-F5344CB8AC3E}">
        <p14:creationId xmlns:p14="http://schemas.microsoft.com/office/powerpoint/2010/main" val="299936534"/>
      </p:ext>
    </p:extLst>
  </p:cSld>
  <p:clrMapOvr>
    <a:masterClrMapping/>
  </p:clrMapOvr>
  <p:transition xmlns:p14="http://schemas.microsoft.com/office/powerpoint/2010/main"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Summary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863068" lvl="1" indent="-3429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CONFUSED?</a:t>
            </a:r>
          </a:p>
          <a:p>
            <a:pPr marL="863068" lvl="1" indent="-3429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Good- </a:t>
            </a:r>
            <a:r>
              <a:rPr lang="en-US" sz="3200" b="1" dirty="0" smtClean="0">
                <a:solidFill>
                  <a:schemeClr val="bg1"/>
                </a:solidFill>
              </a:rPr>
              <a:t>ASK QUESTIONS!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565" y="2598616"/>
            <a:ext cx="3393746" cy="415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00231"/>
      </p:ext>
    </p:extLst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Intro to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4"/>
          </p:nvPr>
        </p:nvSpPr>
        <p:spPr>
          <a:xfrm>
            <a:off x="446485" y="1383527"/>
            <a:ext cx="8251031" cy="3277243"/>
          </a:xfrm>
        </p:spPr>
        <p:txBody>
          <a:bodyPr/>
          <a:lstStyle/>
          <a:p>
            <a:r>
              <a:rPr lang="en-US" dirty="0" smtClean="0"/>
              <a:t>Databases and their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64859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Database Structures and </a:t>
            </a:r>
            <a:r>
              <a:rPr lang="en-US" dirty="0" err="1" smtClean="0"/>
              <a:t>RANks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Let’s start at the top: SERVERS</a:t>
            </a:r>
          </a:p>
          <a:p>
            <a:pPr marL="680269" lvl="1" indent="-160101"/>
            <a:r>
              <a:rPr lang="en-US" dirty="0" smtClean="0"/>
              <a:t>The server is basically the machine that serves up the data on request. THIS is what you connect to when you “connect to SQL”</a:t>
            </a:r>
          </a:p>
          <a:p>
            <a:pPr marL="680269" lvl="1" indent="-160101"/>
            <a:r>
              <a:rPr lang="en-US" dirty="0" smtClean="0"/>
              <a:t>A server contains multiple databases</a:t>
            </a:r>
          </a:p>
          <a:p>
            <a:pPr marL="680269" lvl="1" indent="-160101"/>
            <a:r>
              <a:rPr lang="en-US" dirty="0" smtClean="0"/>
              <a:t>In SQL we CAN start rank structures with “SERVER”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4002168"/>
            <a:ext cx="394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66897"/>
      </p:ext>
    </p:extLst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Database Structures and </a:t>
            </a:r>
            <a:r>
              <a:rPr lang="en-US" dirty="0" err="1" smtClean="0"/>
              <a:t>RANks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SECOND in command: DATABASES</a:t>
            </a:r>
          </a:p>
          <a:p>
            <a:pPr marL="680269" lvl="1" indent="-160101"/>
            <a:r>
              <a:rPr lang="en-US" dirty="0" smtClean="0"/>
              <a:t>Each SERVER can contain multiple DATABASES. </a:t>
            </a:r>
          </a:p>
          <a:p>
            <a:pPr marL="680269" lvl="1" indent="-160101"/>
            <a:r>
              <a:rPr lang="en-US" dirty="0" smtClean="0"/>
              <a:t>You hook up to the SERVER and then choose which DATABASE you need. </a:t>
            </a:r>
          </a:p>
          <a:p>
            <a:pPr marL="680269" lvl="1" indent="-160101"/>
            <a:r>
              <a:rPr lang="en-US" dirty="0" smtClean="0"/>
              <a:t>Most SERVERS contain databases that do different things: </a:t>
            </a:r>
            <a:br>
              <a:rPr lang="en-US" dirty="0" smtClean="0"/>
            </a:br>
            <a:r>
              <a:rPr lang="en-US" dirty="0" smtClean="0"/>
              <a:t>	DB1 might have TRANSACTION data</a:t>
            </a:r>
          </a:p>
          <a:p>
            <a:pPr marL="1040385" lvl="2" indent="-160101"/>
            <a:r>
              <a:rPr lang="en-US" dirty="0" smtClean="0"/>
              <a:t>DB2 might have Page view data.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034" y="4432300"/>
            <a:ext cx="4064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87465"/>
      </p:ext>
    </p:extLst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Database Structures and </a:t>
            </a:r>
            <a:r>
              <a:rPr lang="en-US" dirty="0" err="1" smtClean="0"/>
              <a:t>RANks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THIRD in command: SCHEMAS</a:t>
            </a:r>
            <a:endParaRPr lang="en-US" dirty="0"/>
          </a:p>
          <a:p>
            <a:pPr marL="680269" lvl="1" indent="-160101"/>
            <a:r>
              <a:rPr lang="en-US" dirty="0" smtClean="0"/>
              <a:t>SCHEMAS are like various subjects within a database</a:t>
            </a:r>
          </a:p>
          <a:p>
            <a:pPr marL="680269" lvl="1" indent="-160101"/>
            <a:r>
              <a:rPr lang="en-US" dirty="0" smtClean="0"/>
              <a:t>So in your database for TRANSACTIONS you might have a setup where SCHEMA 1 is just CREDIT CARDS and SCHEMA 2 is PAYPAL and so 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689" y="3397439"/>
            <a:ext cx="3696674" cy="30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32787"/>
      </p:ext>
    </p:extLst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Database Structures and </a:t>
            </a:r>
            <a:r>
              <a:rPr lang="en-US" dirty="0" err="1" smtClean="0"/>
              <a:t>RANks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FOURTH in command: TABLES</a:t>
            </a:r>
            <a:endParaRPr lang="en-US" dirty="0"/>
          </a:p>
          <a:p>
            <a:pPr marL="680269" lvl="1" indent="-160101"/>
            <a:r>
              <a:rPr lang="en-US" dirty="0" smtClean="0"/>
              <a:t>FOURTH in our rank structure we get to TABLES. </a:t>
            </a:r>
          </a:p>
          <a:p>
            <a:pPr marL="680269" lvl="1" indent="-160101"/>
            <a:r>
              <a:rPr lang="en-US" dirty="0" smtClean="0"/>
              <a:t>SQL tables are JUST EXCEL SPREADSHEETS- think of them that way! </a:t>
            </a:r>
          </a:p>
          <a:p>
            <a:pPr marL="680269" lvl="1" indent="-160101"/>
            <a:r>
              <a:rPr lang="en-US" dirty="0" smtClean="0"/>
              <a:t>A SCHEMA can have multiple TABLES in it. </a:t>
            </a:r>
          </a:p>
          <a:p>
            <a:pPr marL="680269" lvl="1" indent="-160101"/>
            <a:r>
              <a:rPr lang="en-US" dirty="0"/>
              <a:t>(Think excel WORKBOOK with several SHEETS)</a:t>
            </a:r>
          </a:p>
          <a:p>
            <a:pPr marL="680269" lvl="1" indent="-16010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512" y="4082304"/>
            <a:ext cx="6910199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92167"/>
      </p:ext>
    </p:extLst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Database Structures and </a:t>
            </a:r>
            <a:r>
              <a:rPr lang="en-US" dirty="0" err="1" smtClean="0"/>
              <a:t>RANks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FIFTH in chain of command: COLUMNS</a:t>
            </a:r>
            <a:endParaRPr lang="en-US" dirty="0"/>
          </a:p>
          <a:p>
            <a:pPr marL="680269" lvl="1" indent="-160101"/>
            <a:r>
              <a:rPr lang="en-US" dirty="0" smtClean="0"/>
              <a:t>For anyone that’s ever utilized EXCEL you’ve probably noticed that excel is made up of COLUMNS and ROWS (and where they intersect- CELLS)</a:t>
            </a:r>
          </a:p>
          <a:p>
            <a:pPr marL="680269" lvl="1" indent="-160101"/>
            <a:r>
              <a:rPr lang="en-US" dirty="0" smtClean="0"/>
              <a:t>Obviously- a table can have multiple COLUMNS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3759854"/>
            <a:ext cx="32639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92670"/>
      </p:ext>
    </p:extLst>
  </p:cSld>
  <p:clrMapOvr>
    <a:masterClrMapping/>
  </p:clrMapOvr>
  <p:transition xmlns:p14="http://schemas.microsoft.com/office/powerpoint/2010/main"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08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>
              <a:solidFill>
                <a:srgbClr val="FFFFFF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3394</Words>
  <Application>Microsoft Macintosh PowerPoint</Application>
  <PresentationFormat>On-screen Show (4:3)</PresentationFormat>
  <Paragraphs>468</Paragraphs>
  <Slides>38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White</vt:lpstr>
      <vt:lpstr>PowerPoint Presentation</vt:lpstr>
      <vt:lpstr>SO WHAT BRINGS YOU HERE TONIGHT?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Fandango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Pombeiro</dc:creator>
  <cp:lastModifiedBy>Fernando Pombeiro</cp:lastModifiedBy>
  <cp:revision>22</cp:revision>
  <dcterms:created xsi:type="dcterms:W3CDTF">2016-10-18T00:32:08Z</dcterms:created>
  <dcterms:modified xsi:type="dcterms:W3CDTF">2016-10-20T21:51:14Z</dcterms:modified>
</cp:coreProperties>
</file>